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30"/>
  </p:notesMasterIdLst>
  <p:sldIdLst>
    <p:sldId id="257" r:id="rId5"/>
    <p:sldId id="297" r:id="rId6"/>
    <p:sldId id="2076137234" r:id="rId7"/>
    <p:sldId id="2076137236" r:id="rId8"/>
    <p:sldId id="264" r:id="rId9"/>
    <p:sldId id="262" r:id="rId10"/>
    <p:sldId id="263" r:id="rId11"/>
    <p:sldId id="265" r:id="rId12"/>
    <p:sldId id="266" r:id="rId13"/>
    <p:sldId id="267" r:id="rId14"/>
    <p:sldId id="269" r:id="rId15"/>
    <p:sldId id="270" r:id="rId16"/>
    <p:sldId id="271" r:id="rId17"/>
    <p:sldId id="272" r:id="rId18"/>
    <p:sldId id="286" r:id="rId19"/>
    <p:sldId id="287" r:id="rId20"/>
    <p:sldId id="288" r:id="rId21"/>
    <p:sldId id="289" r:id="rId22"/>
    <p:sldId id="291" r:id="rId23"/>
    <p:sldId id="292" r:id="rId24"/>
    <p:sldId id="293" r:id="rId25"/>
    <p:sldId id="294" r:id="rId26"/>
    <p:sldId id="298" r:id="rId27"/>
    <p:sldId id="2076137235" r:id="rId28"/>
    <p:sldId id="295" r:id="rId2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52" d="100"/>
          <a:sy n="152" d="100"/>
        </p:scale>
        <p:origin x="604" y="1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en Rivers" userId="b112d149-5401-4a99-998c-53c7bdb7613a" providerId="ADAL" clId="{66502109-8183-4055-92A1-B282B94F703E}"/>
    <pc:docChg chg="delSld modSld">
      <pc:chgData name="Kristen Rivers" userId="b112d149-5401-4a99-998c-53c7bdb7613a" providerId="ADAL" clId="{66502109-8183-4055-92A1-B282B94F703E}" dt="2026-01-09T14:48:47.885" v="4" actId="2696"/>
      <pc:docMkLst>
        <pc:docMk/>
      </pc:docMkLst>
      <pc:sldChg chg="del">
        <pc:chgData name="Kristen Rivers" userId="b112d149-5401-4a99-998c-53c7bdb7613a" providerId="ADAL" clId="{66502109-8183-4055-92A1-B282B94F703E}" dt="2026-01-09T14:48:47.885" v="4" actId="2696"/>
        <pc:sldMkLst>
          <pc:docMk/>
          <pc:sldMk cId="0" sldId="290"/>
        </pc:sldMkLst>
      </pc:sldChg>
      <pc:sldChg chg="modSp mod">
        <pc:chgData name="Kristen Rivers" userId="b112d149-5401-4a99-998c-53c7bdb7613a" providerId="ADAL" clId="{66502109-8183-4055-92A1-B282B94F703E}" dt="2026-01-09T14:32:39.838" v="3" actId="20577"/>
        <pc:sldMkLst>
          <pc:docMk/>
          <pc:sldMk cId="51704741" sldId="2076137235"/>
        </pc:sldMkLst>
        <pc:spChg chg="mod">
          <ac:chgData name="Kristen Rivers" userId="b112d149-5401-4a99-998c-53c7bdb7613a" providerId="ADAL" clId="{66502109-8183-4055-92A1-B282B94F703E}" dt="2026-01-09T14:32:39.838" v="3" actId="20577"/>
          <ac:spMkLst>
            <pc:docMk/>
            <pc:sldMk cId="51704741" sldId="2076137235"/>
            <ac:spMk id="2" creationId="{C9BABB41-389F-552A-EB10-B52C4EAA499F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B-04\Downloads\TAP\Increase%20in%20Export%20Sales%20over%2018%20Years%20Graphic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8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14A-4284-B4ED-BF1E76E5A90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Sheet1!$A$9:$A$27</c:f>
              <c:strCache>
                <c:ptCount val="19"/>
                <c:pt idx="0">
                  <c:v>CAN</c:v>
                </c:pt>
                <c:pt idx="1">
                  <c:v>JPN</c:v>
                </c:pt>
                <c:pt idx="2">
                  <c:v>GBR</c:v>
                </c:pt>
                <c:pt idx="3">
                  <c:v>ITA</c:v>
                </c:pt>
                <c:pt idx="4">
                  <c:v>FRA</c:v>
                </c:pt>
                <c:pt idx="5">
                  <c:v>USA</c:v>
                </c:pt>
                <c:pt idx="6">
                  <c:v>MEX</c:v>
                </c:pt>
                <c:pt idx="7">
                  <c:v>GRC</c:v>
                </c:pt>
                <c:pt idx="8">
                  <c:v>ESP</c:v>
                </c:pt>
                <c:pt idx="9">
                  <c:v>EUR</c:v>
                </c:pt>
                <c:pt idx="10">
                  <c:v>DEU</c:v>
                </c:pt>
                <c:pt idx="11">
                  <c:v>WOR</c:v>
                </c:pt>
                <c:pt idx="12">
                  <c:v>KOR</c:v>
                </c:pt>
                <c:pt idx="13">
                  <c:v>AUS</c:v>
                </c:pt>
                <c:pt idx="14">
                  <c:v>BRA</c:v>
                </c:pt>
                <c:pt idx="15">
                  <c:v>RUS</c:v>
                </c:pt>
                <c:pt idx="16">
                  <c:v>IND</c:v>
                </c:pt>
                <c:pt idx="17">
                  <c:v>CHN</c:v>
                </c:pt>
                <c:pt idx="18">
                  <c:v>TAP</c:v>
                </c:pt>
              </c:strCache>
            </c:strRef>
          </c:cat>
          <c:val>
            <c:numRef>
              <c:f>Sheet1!$B$9:$B$27</c:f>
              <c:numCache>
                <c:formatCode>0</c:formatCode>
                <c:ptCount val="19"/>
                <c:pt idx="0">
                  <c:v>66</c:v>
                </c:pt>
                <c:pt idx="1">
                  <c:v>77</c:v>
                </c:pt>
                <c:pt idx="2">
                  <c:v>106</c:v>
                </c:pt>
                <c:pt idx="3">
                  <c:v>125</c:v>
                </c:pt>
                <c:pt idx="4">
                  <c:v>132</c:v>
                </c:pt>
                <c:pt idx="5">
                  <c:v>133</c:v>
                </c:pt>
                <c:pt idx="6">
                  <c:v>167</c:v>
                </c:pt>
                <c:pt idx="7">
                  <c:v>179</c:v>
                </c:pt>
                <c:pt idx="8">
                  <c:v>187</c:v>
                </c:pt>
                <c:pt idx="9">
                  <c:v>192</c:v>
                </c:pt>
                <c:pt idx="10">
                  <c:v>212</c:v>
                </c:pt>
                <c:pt idx="11">
                  <c:v>217</c:v>
                </c:pt>
                <c:pt idx="12">
                  <c:v>259</c:v>
                </c:pt>
                <c:pt idx="13">
                  <c:v>290</c:v>
                </c:pt>
                <c:pt idx="14">
                  <c:v>328</c:v>
                </c:pt>
                <c:pt idx="15">
                  <c:v>360</c:v>
                </c:pt>
                <c:pt idx="16">
                  <c:v>796</c:v>
                </c:pt>
                <c:pt idx="17">
                  <c:v>1295</c:v>
                </c:pt>
                <c:pt idx="18">
                  <c:v>2394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14A-4284-B4ED-BF1E76E5A90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99592264"/>
        <c:axId val="399597184"/>
      </c:barChart>
      <c:catAx>
        <c:axId val="399592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97184"/>
        <c:crosses val="autoZero"/>
        <c:auto val="1"/>
        <c:lblAlgn val="ctr"/>
        <c:lblOffset val="100"/>
        <c:noMultiLvlLbl val="0"/>
      </c:catAx>
      <c:valAx>
        <c:axId val="3995971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99592264"/>
        <c:crosses val="autoZero"/>
        <c:crossBetween val="between"/>
      </c:valAx>
      <c:spPr>
        <a:noFill/>
        <a:ln w="9525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12700" cap="flat" cmpd="sng" algn="ctr">
      <a:solidFill>
        <a:srgbClr val="0070C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0.19044</cdr:x>
      <cdr:y>0.22718</cdr:y>
    </cdr:from>
    <cdr:to>
      <cdr:x>0.6038</cdr:x>
      <cdr:y>0.32276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4F7247DC-DA84-44F7-8DB6-38645CF769E5}"/>
            </a:ext>
          </a:extLst>
        </cdr:cNvPr>
        <cdr:cNvSpPr txBox="1"/>
      </cdr:nvSpPr>
      <cdr:spPr>
        <a:xfrm xmlns:a="http://schemas.openxmlformats.org/drawingml/2006/main">
          <a:off x="1128124" y="615769"/>
          <a:ext cx="2448560" cy="2590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CA" sz="1100"/>
        </a:p>
      </cdr:txBody>
    </cdr:sp>
  </cdr:relSizeAnchor>
  <cdr:relSizeAnchor xmlns:cdr="http://schemas.openxmlformats.org/drawingml/2006/chartDrawing">
    <cdr:from>
      <cdr:x>0.22732</cdr:x>
      <cdr:y>0.19157</cdr:y>
    </cdr:from>
    <cdr:to>
      <cdr:x>0.73415</cdr:x>
      <cdr:y>0.32651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AE8E3C39-4F82-4EBA-A8C4-CB4C40B69A3D}"/>
            </a:ext>
          </a:extLst>
        </cdr:cNvPr>
        <cdr:cNvSpPr txBox="1"/>
      </cdr:nvSpPr>
      <cdr:spPr>
        <a:xfrm xmlns:a="http://schemas.openxmlformats.org/drawingml/2006/main">
          <a:off x="1346564" y="519249"/>
          <a:ext cx="3002280" cy="3657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CA" sz="1100"/>
        </a:p>
      </cdr:txBody>
    </cdr:sp>
  </cdr:relSizeAnchor>
  <cdr:relSizeAnchor xmlns:cdr="http://schemas.openxmlformats.org/drawingml/2006/chartDrawing">
    <cdr:from>
      <cdr:x>0.10707</cdr:x>
      <cdr:y>0.1163</cdr:y>
    </cdr:from>
    <cdr:to>
      <cdr:x>0.86535</cdr:x>
      <cdr:y>0.27873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D36B8B11-F952-4F0F-888C-D34529FC4426}"/>
            </a:ext>
          </a:extLst>
        </cdr:cNvPr>
        <cdr:cNvSpPr txBox="1"/>
      </cdr:nvSpPr>
      <cdr:spPr>
        <a:xfrm xmlns:a="http://schemas.openxmlformats.org/drawingml/2006/main">
          <a:off x="745692" y="391829"/>
          <a:ext cx="5281062" cy="547233"/>
        </a:xfrm>
        <a:prstGeom xmlns:a="http://schemas.openxmlformats.org/drawingml/2006/main" prst="rect">
          <a:avLst/>
        </a:prstGeom>
        <a:solidFill xmlns:a="http://schemas.openxmlformats.org/drawingml/2006/main">
          <a:schemeClr val="lt1"/>
        </a:solidFill>
        <a:ln xmlns:a="http://schemas.openxmlformats.org/drawingml/2006/main" w="9525" cmpd="sng">
          <a:noFill/>
        </a:ln>
      </cdr:spPr>
      <cdr:style>
        <a:lnRef xmlns:a="http://schemas.openxmlformats.org/drawingml/2006/main" idx="0">
          <a:scrgbClr r="0" g="0" b="0"/>
        </a:lnRef>
        <a:fillRef xmlns:a="http://schemas.openxmlformats.org/drawingml/2006/main" idx="0">
          <a:scrgbClr r="0" g="0" b="0"/>
        </a:fillRef>
        <a:effectRef xmlns:a="http://schemas.openxmlformats.org/drawingml/2006/main" idx="0">
          <a:scrgbClr r="0" g="0" b="0"/>
        </a:effectRef>
        <a:fontRef xmlns:a="http://schemas.openxmlformats.org/drawingml/2006/main" idx="minor">
          <a:schemeClr val="dk1"/>
        </a:fontRef>
      </cdr:style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1pPr>
          <a:lvl2pPr marL="457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2pPr>
          <a:lvl3pPr marL="914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3pPr>
          <a:lvl4pPr marL="1371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4pPr>
          <a:lvl5pPr marL="18288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5pPr>
          <a:lvl6pPr marL="22860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6pPr>
          <a:lvl7pPr marL="27432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7pPr>
          <a:lvl8pPr marL="32004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8pPr>
          <a:lvl9pPr marL="3657600" indent="0">
            <a:defRPr sz="1100">
              <a:solidFill>
                <a:schemeClr val="dk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CA" sz="2000" b="1" dirty="0">
              <a:solidFill>
                <a:srgbClr val="002060"/>
              </a:solidFill>
            </a:rPr>
            <a:t>Percentage Change in Gross Exports 2000-2018</a:t>
          </a:r>
        </a:p>
        <a:p xmlns:a="http://schemas.openxmlformats.org/drawingml/2006/main">
          <a:pPr algn="ctr"/>
          <a:endParaRPr lang="en-CA" sz="900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0.65966</cdr:x>
      <cdr:y>0.31788</cdr:y>
    </cdr:from>
    <cdr:to>
      <cdr:x>0.86216</cdr:x>
      <cdr:y>0.55768</cdr:y>
    </cdr:to>
    <cdr:sp macro="" textlink="">
      <cdr:nvSpPr>
        <cdr:cNvPr id="5" name="TextBox 2">
          <a:extLst xmlns:a="http://schemas.openxmlformats.org/drawingml/2006/main">
            <a:ext uri="{FF2B5EF4-FFF2-40B4-BE49-F238E27FC236}">
              <a16:creationId xmlns:a16="http://schemas.microsoft.com/office/drawing/2014/main" id="{844B6028-4021-4A72-87EF-F7500A8811AD}"/>
            </a:ext>
          </a:extLst>
        </cdr:cNvPr>
        <cdr:cNvSpPr txBox="1"/>
      </cdr:nvSpPr>
      <cdr:spPr>
        <a:xfrm xmlns:a="http://schemas.openxmlformats.org/drawingml/2006/main">
          <a:off x="6125592" y="1427948"/>
          <a:ext cx="1880463" cy="1077218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solidFill>
            <a:srgbClr val="002060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4572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CA" sz="1600" dirty="0">
              <a:solidFill>
                <a:srgbClr val="002060"/>
              </a:solidFill>
            </a:rPr>
            <a:t>These are proven results from Canadian TAP companies</a:t>
          </a:r>
        </a:p>
      </cdr:txBody>
    </cdr:sp>
  </cdr:relSizeAnchor>
  <cdr:relSizeAnchor xmlns:cdr="http://schemas.openxmlformats.org/drawingml/2006/chartDrawing">
    <cdr:from>
      <cdr:x>0.09297</cdr:x>
      <cdr:y>0.7249</cdr:y>
    </cdr:from>
    <cdr:to>
      <cdr:x>0.14269</cdr:x>
      <cdr:y>0.82258</cdr:y>
    </cdr:to>
    <cdr:cxnSp macro="">
      <cdr:nvCxnSpPr>
        <cdr:cNvPr id="7" name="Straight Arrow Connector 6">
          <a:extLst xmlns:a="http://schemas.openxmlformats.org/drawingml/2006/main">
            <a:ext uri="{FF2B5EF4-FFF2-40B4-BE49-F238E27FC236}">
              <a16:creationId xmlns:a16="http://schemas.microsoft.com/office/drawing/2014/main" id="{8957FF5D-AD13-4BA5-8C8C-C2AC8A398B19}"/>
            </a:ext>
          </a:extLst>
        </cdr:cNvPr>
        <cdr:cNvCxnSpPr/>
      </cdr:nvCxnSpPr>
      <cdr:spPr>
        <a:xfrm xmlns:a="http://schemas.openxmlformats.org/drawingml/2006/main" flipH="1">
          <a:off x="863323" y="3256341"/>
          <a:ext cx="461669" cy="438771"/>
        </a:xfrm>
        <a:prstGeom xmlns:a="http://schemas.openxmlformats.org/drawingml/2006/main" prst="straightConnector1">
          <a:avLst/>
        </a:prstGeom>
        <a:ln xmlns:a="http://schemas.openxmlformats.org/drawingml/2006/main">
          <a:solidFill>
            <a:srgbClr val="002060"/>
          </a:solidFill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A9E22-A8B7-42CA-B6E4-0068F0522335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88B8A-0257-4306-A262-0C8FF9AA73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856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an01.safelinks.protection.outlook.com/?url=https%3A%2F%2Fwww.youtube.com%2Fwatch%3Fv%3DwlKP-BaC0jA&amp;data=05%7C02%7Ckristen.rivers%40investnovascotia.ca%7C8997ad085c9846244fba08de4f3230a1%7C62bd394712554660b24a2777264c6086%7C1%7C0%7C639035274867587665%7CUnknown%7CTWFpbGZsb3d8eyJFbXB0eU1hcGkiOnRydWUsIlYiOiIwLjAuMDAwMCIsIlAiOiJXaW4zMiIsIkFOIjoiTWFpbCIsIldUIjoyfQ%3D%3D%7C0%7C%7C%7C&amp;sdata=2tpDB9b6Gd3I30Sq7%2FWRvzWMXYcHPVtwYa0pYXb7E%2BY%3D&amp;reserved=0" TargetMode="External"/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https://www.youtube.com/watch?v=wlKP-BaC0jA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88B8A-0257-4306-A262-0C8FF9AA73A3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81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Sandra to send QR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1E88B8A-0257-4306-A262-0C8FF9AA73A3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526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8935211" y="5326379"/>
            <a:ext cx="2539365" cy="1531620"/>
          </a:xfrm>
          <a:custGeom>
            <a:avLst/>
            <a:gdLst/>
            <a:ahLst/>
            <a:cxnLst/>
            <a:rect l="l" t="t" r="r" b="b"/>
            <a:pathLst>
              <a:path w="2539365" h="1531620">
                <a:moveTo>
                  <a:pt x="1942338" y="0"/>
                </a:moveTo>
                <a:lnTo>
                  <a:pt x="1887831" y="2100"/>
                </a:lnTo>
                <a:lnTo>
                  <a:pt x="1834586" y="8341"/>
                </a:lnTo>
                <a:lnTo>
                  <a:pt x="1782915" y="18626"/>
                </a:lnTo>
                <a:lnTo>
                  <a:pt x="1733128" y="32863"/>
                </a:lnTo>
                <a:lnTo>
                  <a:pt x="1685537" y="50956"/>
                </a:lnTo>
                <a:lnTo>
                  <a:pt x="1640454" y="72813"/>
                </a:lnTo>
                <a:lnTo>
                  <a:pt x="1598190" y="98338"/>
                </a:lnTo>
                <a:lnTo>
                  <a:pt x="1559056" y="127439"/>
                </a:lnTo>
                <a:lnTo>
                  <a:pt x="1523365" y="160020"/>
                </a:lnTo>
                <a:lnTo>
                  <a:pt x="0" y="1531619"/>
                </a:lnTo>
                <a:lnTo>
                  <a:pt x="2538984" y="1531619"/>
                </a:lnTo>
                <a:lnTo>
                  <a:pt x="2538984" y="537210"/>
                </a:lnTo>
                <a:lnTo>
                  <a:pt x="2536798" y="490788"/>
                </a:lnTo>
                <a:lnTo>
                  <a:pt x="2530359" y="445476"/>
                </a:lnTo>
                <a:lnTo>
                  <a:pt x="2519845" y="401434"/>
                </a:lnTo>
                <a:lnTo>
                  <a:pt x="2505434" y="358822"/>
                </a:lnTo>
                <a:lnTo>
                  <a:pt x="2487302" y="317800"/>
                </a:lnTo>
                <a:lnTo>
                  <a:pt x="2465628" y="278527"/>
                </a:lnTo>
                <a:lnTo>
                  <a:pt x="2440590" y="241164"/>
                </a:lnTo>
                <a:lnTo>
                  <a:pt x="2412364" y="205871"/>
                </a:lnTo>
                <a:lnTo>
                  <a:pt x="2381129" y="172808"/>
                </a:lnTo>
                <a:lnTo>
                  <a:pt x="2347061" y="142134"/>
                </a:lnTo>
                <a:lnTo>
                  <a:pt x="2310340" y="114010"/>
                </a:lnTo>
                <a:lnTo>
                  <a:pt x="2271143" y="88595"/>
                </a:lnTo>
                <a:lnTo>
                  <a:pt x="2229646" y="66050"/>
                </a:lnTo>
                <a:lnTo>
                  <a:pt x="2186028" y="46534"/>
                </a:lnTo>
                <a:lnTo>
                  <a:pt x="2140467" y="30208"/>
                </a:lnTo>
                <a:lnTo>
                  <a:pt x="2093139" y="17232"/>
                </a:lnTo>
                <a:lnTo>
                  <a:pt x="2044223" y="7765"/>
                </a:lnTo>
                <a:lnTo>
                  <a:pt x="1993897" y="1968"/>
                </a:lnTo>
                <a:lnTo>
                  <a:pt x="1942338" y="0"/>
                </a:lnTo>
                <a:close/>
              </a:path>
            </a:pathLst>
          </a:custGeom>
          <a:solidFill>
            <a:srgbClr val="D72C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157596" y="2402840"/>
            <a:ext cx="1254760" cy="11226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50" b="1" i="0">
                <a:solidFill>
                  <a:srgbClr val="D96B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rgbClr val="D96B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1071165" y="441910"/>
            <a:ext cx="295275" cy="187960"/>
          </a:xfrm>
          <a:custGeom>
            <a:avLst/>
            <a:gdLst/>
            <a:ahLst/>
            <a:cxnLst/>
            <a:rect l="l" t="t" r="r" b="b"/>
            <a:pathLst>
              <a:path w="295275" h="187959">
                <a:moveTo>
                  <a:pt x="262730" y="0"/>
                </a:moveTo>
                <a:lnTo>
                  <a:pt x="173623" y="23761"/>
                </a:lnTo>
                <a:lnTo>
                  <a:pt x="209768" y="42948"/>
                </a:lnTo>
                <a:lnTo>
                  <a:pt x="202372" y="61444"/>
                </a:lnTo>
                <a:lnTo>
                  <a:pt x="173554" y="108051"/>
                </a:lnTo>
                <a:lnTo>
                  <a:pt x="135852" y="138921"/>
                </a:lnTo>
                <a:lnTo>
                  <a:pt x="88981" y="153322"/>
                </a:lnTo>
                <a:lnTo>
                  <a:pt x="74500" y="154271"/>
                </a:lnTo>
                <a:lnTo>
                  <a:pt x="60154" y="154006"/>
                </a:lnTo>
                <a:lnTo>
                  <a:pt x="16270" y="145489"/>
                </a:lnTo>
                <a:lnTo>
                  <a:pt x="8289" y="143096"/>
                </a:lnTo>
                <a:lnTo>
                  <a:pt x="0" y="140636"/>
                </a:lnTo>
                <a:lnTo>
                  <a:pt x="35953" y="168262"/>
                </a:lnTo>
                <a:lnTo>
                  <a:pt x="84576" y="185456"/>
                </a:lnTo>
                <a:lnTo>
                  <a:pt x="91369" y="186164"/>
                </a:lnTo>
                <a:lnTo>
                  <a:pt x="97963" y="187516"/>
                </a:lnTo>
                <a:lnTo>
                  <a:pt x="127772" y="187516"/>
                </a:lnTo>
                <a:lnTo>
                  <a:pt x="133720" y="186164"/>
                </a:lnTo>
                <a:lnTo>
                  <a:pt x="139737" y="185005"/>
                </a:lnTo>
                <a:lnTo>
                  <a:pt x="176380" y="172094"/>
                </a:lnTo>
                <a:lnTo>
                  <a:pt x="220191" y="136576"/>
                </a:lnTo>
                <a:lnTo>
                  <a:pt x="246561" y="97950"/>
                </a:lnTo>
                <a:lnTo>
                  <a:pt x="258076" y="74118"/>
                </a:lnTo>
                <a:lnTo>
                  <a:pt x="259558" y="71671"/>
                </a:lnTo>
                <a:lnTo>
                  <a:pt x="260920" y="68967"/>
                </a:lnTo>
                <a:lnTo>
                  <a:pt x="269530" y="73263"/>
                </a:lnTo>
                <a:lnTo>
                  <a:pt x="295255" y="86153"/>
                </a:lnTo>
                <a:lnTo>
                  <a:pt x="295255" y="82488"/>
                </a:lnTo>
                <a:lnTo>
                  <a:pt x="294867" y="82290"/>
                </a:lnTo>
                <a:lnTo>
                  <a:pt x="294350" y="82230"/>
                </a:lnTo>
                <a:lnTo>
                  <a:pt x="294220" y="81973"/>
                </a:lnTo>
                <a:lnTo>
                  <a:pt x="289137" y="68680"/>
                </a:lnTo>
                <a:lnTo>
                  <a:pt x="273920" y="28715"/>
                </a:lnTo>
                <a:lnTo>
                  <a:pt x="262730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21567" y="295853"/>
            <a:ext cx="315690" cy="277549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11596103" y="299097"/>
            <a:ext cx="349885" cy="295275"/>
          </a:xfrm>
          <a:custGeom>
            <a:avLst/>
            <a:gdLst/>
            <a:ahLst/>
            <a:cxnLst/>
            <a:rect l="l" t="t" r="r" b="b"/>
            <a:pathLst>
              <a:path w="349884" h="295275">
                <a:moveTo>
                  <a:pt x="80010" y="189839"/>
                </a:moveTo>
                <a:lnTo>
                  <a:pt x="48234" y="221488"/>
                </a:lnTo>
                <a:lnTo>
                  <a:pt x="23660" y="232575"/>
                </a:lnTo>
                <a:lnTo>
                  <a:pt x="23660" y="292392"/>
                </a:lnTo>
                <a:lnTo>
                  <a:pt x="26416" y="295275"/>
                </a:lnTo>
                <a:lnTo>
                  <a:pt x="77127" y="295275"/>
                </a:lnTo>
                <a:lnTo>
                  <a:pt x="80010" y="292468"/>
                </a:lnTo>
                <a:lnTo>
                  <a:pt x="80010" y="189839"/>
                </a:lnTo>
                <a:close/>
              </a:path>
              <a:path w="349884" h="295275">
                <a:moveTo>
                  <a:pt x="158178" y="230162"/>
                </a:moveTo>
                <a:lnTo>
                  <a:pt x="101828" y="189128"/>
                </a:lnTo>
                <a:lnTo>
                  <a:pt x="101828" y="292392"/>
                </a:lnTo>
                <a:lnTo>
                  <a:pt x="104648" y="295275"/>
                </a:lnTo>
                <a:lnTo>
                  <a:pt x="155359" y="295275"/>
                </a:lnTo>
                <a:lnTo>
                  <a:pt x="158178" y="292468"/>
                </a:lnTo>
                <a:lnTo>
                  <a:pt x="158178" y="230162"/>
                </a:lnTo>
                <a:close/>
              </a:path>
              <a:path w="349884" h="295275">
                <a:moveTo>
                  <a:pt x="236410" y="169024"/>
                </a:moveTo>
                <a:lnTo>
                  <a:pt x="186220" y="218935"/>
                </a:lnTo>
                <a:lnTo>
                  <a:pt x="184315" y="220891"/>
                </a:lnTo>
                <a:lnTo>
                  <a:pt x="182219" y="222529"/>
                </a:lnTo>
                <a:lnTo>
                  <a:pt x="179997" y="223964"/>
                </a:lnTo>
                <a:lnTo>
                  <a:pt x="179997" y="292404"/>
                </a:lnTo>
                <a:lnTo>
                  <a:pt x="182816" y="295275"/>
                </a:lnTo>
                <a:lnTo>
                  <a:pt x="233527" y="295275"/>
                </a:lnTo>
                <a:lnTo>
                  <a:pt x="236410" y="292468"/>
                </a:lnTo>
                <a:lnTo>
                  <a:pt x="236410" y="169024"/>
                </a:lnTo>
                <a:close/>
              </a:path>
              <a:path w="349884" h="295275">
                <a:moveTo>
                  <a:pt x="314579" y="99288"/>
                </a:moveTo>
                <a:lnTo>
                  <a:pt x="313131" y="98056"/>
                </a:lnTo>
                <a:lnTo>
                  <a:pt x="311238" y="96291"/>
                </a:lnTo>
                <a:lnTo>
                  <a:pt x="310324" y="95313"/>
                </a:lnTo>
                <a:lnTo>
                  <a:pt x="258165" y="147243"/>
                </a:lnTo>
                <a:lnTo>
                  <a:pt x="258165" y="292404"/>
                </a:lnTo>
                <a:lnTo>
                  <a:pt x="260985" y="295275"/>
                </a:lnTo>
                <a:lnTo>
                  <a:pt x="311696" y="295275"/>
                </a:lnTo>
                <a:lnTo>
                  <a:pt x="314579" y="292468"/>
                </a:lnTo>
                <a:lnTo>
                  <a:pt x="314579" y="99288"/>
                </a:lnTo>
                <a:close/>
              </a:path>
              <a:path w="349884" h="295275">
                <a:moveTo>
                  <a:pt x="349300" y="8877"/>
                </a:moveTo>
                <a:lnTo>
                  <a:pt x="348322" y="5676"/>
                </a:lnTo>
                <a:lnTo>
                  <a:pt x="346087" y="3390"/>
                </a:lnTo>
                <a:lnTo>
                  <a:pt x="344068" y="1181"/>
                </a:lnTo>
                <a:lnTo>
                  <a:pt x="340918" y="0"/>
                </a:lnTo>
                <a:lnTo>
                  <a:pt x="335737" y="0"/>
                </a:lnTo>
                <a:lnTo>
                  <a:pt x="320471" y="711"/>
                </a:lnTo>
                <a:lnTo>
                  <a:pt x="289953" y="2171"/>
                </a:lnTo>
                <a:lnTo>
                  <a:pt x="271983" y="2997"/>
                </a:lnTo>
                <a:lnTo>
                  <a:pt x="260057" y="15849"/>
                </a:lnTo>
                <a:lnTo>
                  <a:pt x="264248" y="20091"/>
                </a:lnTo>
                <a:lnTo>
                  <a:pt x="266293" y="22047"/>
                </a:lnTo>
                <a:lnTo>
                  <a:pt x="271399" y="27203"/>
                </a:lnTo>
                <a:lnTo>
                  <a:pt x="274866" y="30784"/>
                </a:lnTo>
                <a:lnTo>
                  <a:pt x="278472" y="34378"/>
                </a:lnTo>
                <a:lnTo>
                  <a:pt x="282079" y="37833"/>
                </a:lnTo>
                <a:lnTo>
                  <a:pt x="158953" y="160489"/>
                </a:lnTo>
                <a:lnTo>
                  <a:pt x="103657" y="105422"/>
                </a:lnTo>
                <a:lnTo>
                  <a:pt x="100380" y="102095"/>
                </a:lnTo>
                <a:lnTo>
                  <a:pt x="95935" y="100266"/>
                </a:lnTo>
                <a:lnTo>
                  <a:pt x="86499" y="100266"/>
                </a:lnTo>
                <a:lnTo>
                  <a:pt x="82105" y="102095"/>
                </a:lnTo>
                <a:lnTo>
                  <a:pt x="78828" y="105422"/>
                </a:lnTo>
                <a:lnTo>
                  <a:pt x="5118" y="178689"/>
                </a:lnTo>
                <a:lnTo>
                  <a:pt x="1282" y="184480"/>
                </a:lnTo>
                <a:lnTo>
                  <a:pt x="0" y="191084"/>
                </a:lnTo>
                <a:lnTo>
                  <a:pt x="1282" y="197675"/>
                </a:lnTo>
                <a:lnTo>
                  <a:pt x="5118" y="203479"/>
                </a:lnTo>
                <a:lnTo>
                  <a:pt x="8458" y="206743"/>
                </a:lnTo>
                <a:lnTo>
                  <a:pt x="11734" y="210070"/>
                </a:lnTo>
                <a:lnTo>
                  <a:pt x="16192" y="211899"/>
                </a:lnTo>
                <a:lnTo>
                  <a:pt x="25628" y="211899"/>
                </a:lnTo>
                <a:lnTo>
                  <a:pt x="30010" y="210070"/>
                </a:lnTo>
                <a:lnTo>
                  <a:pt x="91211" y="149136"/>
                </a:lnTo>
                <a:lnTo>
                  <a:pt x="149783" y="207454"/>
                </a:lnTo>
                <a:lnTo>
                  <a:pt x="154241" y="209346"/>
                </a:lnTo>
                <a:lnTo>
                  <a:pt x="163741" y="209346"/>
                </a:lnTo>
                <a:lnTo>
                  <a:pt x="168071" y="207454"/>
                </a:lnTo>
                <a:lnTo>
                  <a:pt x="171475" y="204190"/>
                </a:lnTo>
                <a:lnTo>
                  <a:pt x="310324" y="65887"/>
                </a:lnTo>
                <a:lnTo>
                  <a:pt x="326047" y="81483"/>
                </a:lnTo>
                <a:lnTo>
                  <a:pt x="327875" y="83375"/>
                </a:lnTo>
                <a:lnTo>
                  <a:pt x="330504" y="85915"/>
                </a:lnTo>
                <a:lnTo>
                  <a:pt x="336067" y="85915"/>
                </a:lnTo>
                <a:lnTo>
                  <a:pt x="346710" y="62407"/>
                </a:lnTo>
                <a:lnTo>
                  <a:pt x="347154" y="52552"/>
                </a:lnTo>
                <a:lnTo>
                  <a:pt x="348119" y="32816"/>
                </a:lnTo>
                <a:lnTo>
                  <a:pt x="349046" y="12979"/>
                </a:lnTo>
                <a:lnTo>
                  <a:pt x="349300" y="8877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25650" y="261060"/>
            <a:ext cx="78629" cy="134840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25" name="bg object 25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rgbClr val="D96B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650" b="1" i="0">
                <a:solidFill>
                  <a:srgbClr val="D96B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91172" y="6356351"/>
            <a:ext cx="2743200" cy="365125"/>
          </a:xfrm>
          <a:prstGeom prst="rect">
            <a:avLst/>
          </a:prstGeom>
        </p:spPr>
        <p:txBody>
          <a:bodyPr/>
          <a:lstStyle/>
          <a:p>
            <a:fld id="{7E7533BD-AE5B-E441-9C09-EAF64636CA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149FF65-2B3A-914A-B434-796DFDB5B4C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9213" y="1950478"/>
            <a:ext cx="9599083" cy="1731433"/>
          </a:xfrm>
          <a:prstGeom prst="rect">
            <a:avLst/>
          </a:prstGeom>
        </p:spPr>
        <p:txBody>
          <a:bodyPr>
            <a:normAutofit/>
          </a:bodyPr>
          <a:lstStyle>
            <a:lvl3pPr marL="0" indent="0" algn="l">
              <a:lnSpc>
                <a:spcPts val="2747"/>
              </a:lnSpc>
              <a:spcBef>
                <a:spcPts val="0"/>
              </a:spcBef>
              <a:buNone/>
              <a:defRPr sz="2400">
                <a:solidFill>
                  <a:schemeClr val="bg2">
                    <a:lumMod val="10000"/>
                  </a:schemeClr>
                </a:solidFill>
                <a:latin typeface="+mj-lt"/>
              </a:defRPr>
            </a:lvl3pPr>
          </a:lstStyle>
          <a:p>
            <a:pPr lvl="2"/>
            <a:r>
              <a:rPr lang="en-US" dirty="0"/>
              <a:t>Body Copy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D9D54F4-23DB-3043-B43D-5D73FC87B9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8546" y="1095023"/>
            <a:ext cx="9599751" cy="83287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0">
                <a:latin typeface="+mn-lt"/>
              </a:defRPr>
            </a:lvl1pPr>
          </a:lstStyle>
          <a:p>
            <a:r>
              <a:rPr lang="en-US" dirty="0"/>
              <a:t>Click to edit SLIDE HEADER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F3C7125-7176-D647-9DF3-3EF6A6E183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8547" y="736357"/>
            <a:ext cx="9599749" cy="561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rgbClr val="DD5A95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PRESENTATION</a:t>
            </a:r>
          </a:p>
        </p:txBody>
      </p:sp>
    </p:spTree>
    <p:extLst>
      <p:ext uri="{BB962C8B-B14F-4D97-AF65-F5344CB8AC3E}">
        <p14:creationId xmlns:p14="http://schemas.microsoft.com/office/powerpoint/2010/main" val="178206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191172" y="6356351"/>
            <a:ext cx="2743200" cy="276999"/>
          </a:xfrm>
          <a:prstGeom prst="rect">
            <a:avLst/>
          </a:prstGeom>
        </p:spPr>
        <p:txBody>
          <a:bodyPr/>
          <a:lstStyle/>
          <a:p>
            <a:fld id="{7E7533BD-AE5B-E441-9C09-EAF64636CAB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5149FF65-2B3A-914A-B434-796DFDB5B4C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19213" y="1950478"/>
            <a:ext cx="9599083" cy="1731433"/>
          </a:xfrm>
          <a:prstGeom prst="rect">
            <a:avLst/>
          </a:prstGeom>
        </p:spPr>
        <p:txBody>
          <a:bodyPr>
            <a:normAutofit/>
          </a:bodyPr>
          <a:lstStyle>
            <a:lvl3pPr marL="0" indent="0" algn="l">
              <a:lnSpc>
                <a:spcPts val="2747"/>
              </a:lnSpc>
              <a:spcBef>
                <a:spcPts val="0"/>
              </a:spcBef>
              <a:buNone/>
              <a:defRPr sz="2400">
                <a:solidFill>
                  <a:schemeClr val="bg2">
                    <a:lumMod val="10000"/>
                  </a:schemeClr>
                </a:solidFill>
                <a:latin typeface="+mj-lt"/>
              </a:defRPr>
            </a:lvl3pPr>
          </a:lstStyle>
          <a:p>
            <a:pPr lvl="2"/>
            <a:r>
              <a:rPr lang="en-US" dirty="0"/>
              <a:t>Body Copy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D9D54F4-23DB-3043-B43D-5D73FC87B9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18546" y="1095023"/>
            <a:ext cx="9599751" cy="832876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800" b="0">
                <a:latin typeface="+mn-lt"/>
              </a:defRPr>
            </a:lvl1pPr>
          </a:lstStyle>
          <a:p>
            <a:r>
              <a:rPr lang="en-US" dirty="0"/>
              <a:t>Click to edit SLIDE HEADER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F3C7125-7176-D647-9DF3-3EF6A6E183F1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8547" y="736357"/>
            <a:ext cx="9599749" cy="5618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3200" b="1">
                <a:solidFill>
                  <a:srgbClr val="DD5A95"/>
                </a:solidFill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 dirty="0"/>
              <a:t>Click to edit PRESENTATION</a:t>
            </a:r>
          </a:p>
        </p:txBody>
      </p:sp>
    </p:spTree>
    <p:extLst>
      <p:ext uri="{BB962C8B-B14F-4D97-AF65-F5344CB8AC3E}">
        <p14:creationId xmlns:p14="http://schemas.microsoft.com/office/powerpoint/2010/main" val="3440752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97737" y="3227070"/>
            <a:ext cx="9558020" cy="1449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650" b="1" i="0">
                <a:solidFill>
                  <a:srgbClr val="D96B99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625663" y="1552130"/>
            <a:ext cx="8870315" cy="46240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wlKP-BaC0jA&amp;t=10s" TargetMode="External"/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vimeo.com/594760156?&amp;login=true" TargetMode="Externa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4630"/>
              </a:lnSpc>
              <a:spcBef>
                <a:spcPts val="120"/>
              </a:spcBef>
            </a:pPr>
            <a:r>
              <a:rPr spc="-65" dirty="0"/>
              <a:t>TAP</a:t>
            </a:r>
            <a:r>
              <a:rPr lang="en-CA" spc="-65" dirty="0"/>
              <a:t> ATLANTIC</a:t>
            </a:r>
            <a:r>
              <a:rPr spc="-150" dirty="0"/>
              <a:t> </a:t>
            </a:r>
            <a:r>
              <a:rPr spc="-20" dirty="0"/>
              <a:t>202</a:t>
            </a:r>
            <a:r>
              <a:rPr lang="en-US" spc="-20" dirty="0"/>
              <a:t>6</a:t>
            </a:r>
            <a:endParaRPr spc="-20" dirty="0"/>
          </a:p>
          <a:p>
            <a:pPr marL="12700">
              <a:lnSpc>
                <a:spcPts val="6250"/>
              </a:lnSpc>
            </a:pPr>
            <a:r>
              <a:rPr sz="6000" b="0" spc="-200" dirty="0">
                <a:solidFill>
                  <a:srgbClr val="F8F8F8"/>
                </a:solidFill>
                <a:latin typeface="Calibri"/>
                <a:cs typeface="Calibri"/>
              </a:rPr>
              <a:t>Day</a:t>
            </a:r>
            <a:r>
              <a:rPr sz="6000" b="0" spc="-45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6000" b="0" dirty="0">
                <a:solidFill>
                  <a:srgbClr val="F8F8F8"/>
                </a:solidFill>
                <a:latin typeface="Calibri"/>
                <a:cs typeface="Calibri"/>
              </a:rPr>
              <a:t>1</a:t>
            </a:r>
            <a:r>
              <a:rPr sz="6000" b="0" spc="-43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6000" b="0" dirty="0">
                <a:solidFill>
                  <a:srgbClr val="F8F8F8"/>
                </a:solidFill>
                <a:latin typeface="Calibri"/>
                <a:cs typeface="Calibri"/>
              </a:rPr>
              <a:t>–</a:t>
            </a:r>
            <a:r>
              <a:rPr sz="6000" b="0" spc="-42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6000" b="0" spc="-210" dirty="0">
                <a:solidFill>
                  <a:srgbClr val="F8F8F8"/>
                </a:solidFill>
                <a:latin typeface="Calibri"/>
                <a:cs typeface="Calibri"/>
              </a:rPr>
              <a:t>January</a:t>
            </a:r>
            <a:r>
              <a:rPr sz="6000" b="0" spc="-44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6000" b="0" spc="-170" dirty="0">
                <a:solidFill>
                  <a:srgbClr val="F8F8F8"/>
                </a:solidFill>
                <a:latin typeface="Calibri"/>
                <a:cs typeface="Calibri"/>
              </a:rPr>
              <a:t>1</a:t>
            </a:r>
            <a:r>
              <a:rPr lang="en-US" sz="6000" b="0" spc="-170" dirty="0">
                <a:solidFill>
                  <a:srgbClr val="F8F8F8"/>
                </a:solidFill>
              </a:rPr>
              <a:t>2</a:t>
            </a:r>
            <a:r>
              <a:rPr sz="6000" b="0" spc="-170" dirty="0">
                <a:solidFill>
                  <a:srgbClr val="F8F8F8"/>
                </a:solidFill>
                <a:latin typeface="Calibri"/>
                <a:cs typeface="Calibri"/>
              </a:rPr>
              <a:t>,</a:t>
            </a:r>
            <a:r>
              <a:rPr sz="6000" b="0" spc="-42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6000" b="0" spc="-20" dirty="0">
                <a:solidFill>
                  <a:srgbClr val="F8F8F8"/>
                </a:solidFill>
                <a:latin typeface="Calibri"/>
                <a:cs typeface="Calibri"/>
              </a:rPr>
              <a:t>202</a:t>
            </a:r>
            <a:r>
              <a:rPr lang="en-US" sz="6000" b="0" spc="-20" dirty="0">
                <a:solidFill>
                  <a:srgbClr val="F8F8F8"/>
                </a:solidFill>
              </a:rPr>
              <a:t>6</a:t>
            </a:r>
            <a:endParaRPr sz="60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92251" y="-1520"/>
            <a:ext cx="11699875" cy="6859905"/>
            <a:chOff x="492251" y="-1520"/>
            <a:chExt cx="11699875" cy="6859905"/>
          </a:xfrm>
        </p:grpSpPr>
        <p:sp>
          <p:nvSpPr>
            <p:cNvPr id="4" name="object 4"/>
            <p:cNvSpPr/>
            <p:nvPr/>
          </p:nvSpPr>
          <p:spPr>
            <a:xfrm>
              <a:off x="10669512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77983" y="5650991"/>
              <a:ext cx="2414016" cy="120700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92251" y="5650991"/>
              <a:ext cx="7237476" cy="1207006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80832" y="5882639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587755" y="193674"/>
            <a:ext cx="6812915" cy="1028065"/>
          </a:xfrm>
          <a:prstGeom prst="rect">
            <a:avLst/>
          </a:prstGeom>
        </p:spPr>
        <p:txBody>
          <a:bodyPr vert="horz" wrap="square" lIns="0" tIns="228600" rIns="0" bIns="0" rtlCol="0">
            <a:spAutoFit/>
          </a:bodyPr>
          <a:lstStyle/>
          <a:p>
            <a:pPr marL="12700" marR="5080">
              <a:lnSpc>
                <a:spcPct val="64500"/>
              </a:lnSpc>
              <a:spcBef>
                <a:spcPts val="1800"/>
              </a:spcBef>
            </a:pPr>
            <a:r>
              <a:rPr sz="4000" b="0" spc="-35" dirty="0">
                <a:solidFill>
                  <a:srgbClr val="073D88"/>
                </a:solidFill>
                <a:latin typeface="Calibri"/>
                <a:cs typeface="Calibri"/>
              </a:rPr>
              <a:t>INTERNATIONAL</a:t>
            </a:r>
            <a:r>
              <a:rPr sz="4000" b="0" spc="-12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073D88"/>
                </a:solidFill>
                <a:latin typeface="Calibri"/>
                <a:cs typeface="Calibri"/>
              </a:rPr>
              <a:t>MARKET</a:t>
            </a:r>
            <a:r>
              <a:rPr sz="4000" b="0" spc="-14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spc="-10" dirty="0">
                <a:solidFill>
                  <a:srgbClr val="073D88"/>
                </a:solidFill>
                <a:latin typeface="Calibri"/>
                <a:cs typeface="Calibri"/>
              </a:rPr>
              <a:t>ENTRY: </a:t>
            </a:r>
            <a:r>
              <a:rPr sz="4000" b="0" dirty="0">
                <a:solidFill>
                  <a:srgbClr val="073D88"/>
                </a:solidFill>
                <a:latin typeface="Calibri"/>
                <a:cs typeface="Calibri"/>
              </a:rPr>
              <a:t>4</a:t>
            </a:r>
            <a:r>
              <a:rPr sz="4000" b="0" spc="-3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073D88"/>
                </a:solidFill>
                <a:latin typeface="Calibri"/>
                <a:cs typeface="Calibri"/>
              </a:rPr>
              <a:t>+</a:t>
            </a:r>
            <a:r>
              <a:rPr sz="4000" b="0" spc="-4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073D88"/>
                </a:solidFill>
                <a:latin typeface="Calibri"/>
                <a:cs typeface="Calibri"/>
              </a:rPr>
              <a:t>1</a:t>
            </a:r>
            <a:r>
              <a:rPr sz="4000" b="0" spc="-2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073D88"/>
                </a:solidFill>
                <a:latin typeface="Calibri"/>
                <a:cs typeface="Calibri"/>
              </a:rPr>
              <a:t>MAIN</a:t>
            </a:r>
            <a:r>
              <a:rPr sz="4000" b="0" spc="-2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000" b="0" spc="-10" dirty="0">
                <a:solidFill>
                  <a:srgbClr val="073D88"/>
                </a:solidFill>
                <a:latin typeface="Calibri"/>
                <a:cs typeface="Calibri"/>
              </a:rPr>
              <a:t>OPTIONS</a:t>
            </a:r>
            <a:endParaRPr sz="4000">
              <a:latin typeface="Calibri"/>
              <a:cs typeface="Calibri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2223261" y="1503933"/>
            <a:ext cx="6444615" cy="3675379"/>
            <a:chOff x="2223261" y="1503933"/>
            <a:chExt cx="6444615" cy="3675379"/>
          </a:xfrm>
        </p:grpSpPr>
        <p:sp>
          <p:nvSpPr>
            <p:cNvPr id="16" name="object 16"/>
            <p:cNvSpPr/>
            <p:nvPr/>
          </p:nvSpPr>
          <p:spPr>
            <a:xfrm>
              <a:off x="4968239" y="2854451"/>
              <a:ext cx="3693160" cy="2318385"/>
            </a:xfrm>
            <a:custGeom>
              <a:avLst/>
              <a:gdLst/>
              <a:ahLst/>
              <a:cxnLst/>
              <a:rect l="l" t="t" r="r" b="b"/>
              <a:pathLst>
                <a:path w="3693159" h="2318385">
                  <a:moveTo>
                    <a:pt x="3562985" y="815340"/>
                  </a:moveTo>
                  <a:lnTo>
                    <a:pt x="3562985" y="1943481"/>
                  </a:lnTo>
                  <a:lnTo>
                    <a:pt x="3429000" y="1943481"/>
                  </a:lnTo>
                </a:path>
                <a:path w="3693159" h="2318385">
                  <a:moveTo>
                    <a:pt x="3561588" y="815340"/>
                  </a:moveTo>
                  <a:lnTo>
                    <a:pt x="3561588" y="1367536"/>
                  </a:lnTo>
                  <a:lnTo>
                    <a:pt x="3692779" y="1367536"/>
                  </a:lnTo>
                </a:path>
                <a:path w="3693159" h="2318385">
                  <a:moveTo>
                    <a:pt x="3562350" y="815340"/>
                  </a:moveTo>
                  <a:lnTo>
                    <a:pt x="3562350" y="1365885"/>
                  </a:lnTo>
                  <a:lnTo>
                    <a:pt x="3430524" y="1365885"/>
                  </a:lnTo>
                </a:path>
                <a:path w="3693159" h="2318385">
                  <a:moveTo>
                    <a:pt x="1879091" y="0"/>
                  </a:moveTo>
                  <a:lnTo>
                    <a:pt x="1879091" y="142239"/>
                  </a:lnTo>
                  <a:lnTo>
                    <a:pt x="3562350" y="142239"/>
                  </a:lnTo>
                  <a:lnTo>
                    <a:pt x="3562350" y="284988"/>
                  </a:lnTo>
                </a:path>
                <a:path w="3693159" h="2318385">
                  <a:moveTo>
                    <a:pt x="166750" y="815340"/>
                  </a:moveTo>
                  <a:lnTo>
                    <a:pt x="166750" y="2318004"/>
                  </a:lnTo>
                  <a:lnTo>
                    <a:pt x="6096" y="2318004"/>
                  </a:lnTo>
                </a:path>
                <a:path w="3693159" h="2318385">
                  <a:moveTo>
                    <a:pt x="166115" y="815340"/>
                  </a:moveTo>
                  <a:lnTo>
                    <a:pt x="166115" y="1750314"/>
                  </a:lnTo>
                  <a:lnTo>
                    <a:pt x="330200" y="1750314"/>
                  </a:lnTo>
                </a:path>
                <a:path w="3693159" h="2318385">
                  <a:moveTo>
                    <a:pt x="166115" y="815340"/>
                  </a:moveTo>
                  <a:lnTo>
                    <a:pt x="166115" y="1186053"/>
                  </a:lnTo>
                  <a:lnTo>
                    <a:pt x="329057" y="1186053"/>
                  </a:lnTo>
                </a:path>
                <a:path w="3693159" h="2318385">
                  <a:moveTo>
                    <a:pt x="167132" y="815340"/>
                  </a:moveTo>
                  <a:lnTo>
                    <a:pt x="167132" y="1751584"/>
                  </a:lnTo>
                  <a:lnTo>
                    <a:pt x="0" y="1751584"/>
                  </a:lnTo>
                </a:path>
                <a:path w="3693159" h="2318385">
                  <a:moveTo>
                    <a:pt x="166624" y="815340"/>
                  </a:moveTo>
                  <a:lnTo>
                    <a:pt x="166624" y="1190625"/>
                  </a:lnTo>
                  <a:lnTo>
                    <a:pt x="0" y="1190625"/>
                  </a:lnTo>
                </a:path>
                <a:path w="3693159" h="2318385">
                  <a:moveTo>
                    <a:pt x="1878584" y="0"/>
                  </a:moveTo>
                  <a:lnTo>
                    <a:pt x="1878584" y="142621"/>
                  </a:lnTo>
                  <a:lnTo>
                    <a:pt x="166115" y="142621"/>
                  </a:lnTo>
                  <a:lnTo>
                    <a:pt x="166115" y="285369"/>
                  </a:lnTo>
                </a:path>
              </a:pathLst>
            </a:custGeom>
            <a:ln w="12192">
              <a:solidFill>
                <a:srgbClr val="3C67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614672" y="2040635"/>
              <a:ext cx="2233295" cy="285750"/>
            </a:xfrm>
            <a:custGeom>
              <a:avLst/>
              <a:gdLst/>
              <a:ahLst/>
              <a:cxnLst/>
              <a:rect l="l" t="t" r="r" b="b"/>
              <a:pathLst>
                <a:path w="2233295" h="285750">
                  <a:moveTo>
                    <a:pt x="0" y="0"/>
                  </a:moveTo>
                  <a:lnTo>
                    <a:pt x="0" y="143001"/>
                  </a:lnTo>
                  <a:lnTo>
                    <a:pt x="2233041" y="143001"/>
                  </a:lnTo>
                  <a:lnTo>
                    <a:pt x="2233041" y="285623"/>
                  </a:lnTo>
                </a:path>
              </a:pathLst>
            </a:custGeom>
            <a:ln w="12192">
              <a:solidFill>
                <a:srgbClr val="3458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612894" y="2040635"/>
              <a:ext cx="0" cy="300355"/>
            </a:xfrm>
            <a:custGeom>
              <a:avLst/>
              <a:gdLst/>
              <a:ahLst/>
              <a:cxnLst/>
              <a:rect l="l" t="t" r="r" b="b"/>
              <a:pathLst>
                <a:path h="300355">
                  <a:moveTo>
                    <a:pt x="0" y="0"/>
                  </a:moveTo>
                  <a:lnTo>
                    <a:pt x="0" y="300227"/>
                  </a:lnTo>
                </a:path>
              </a:pathLst>
            </a:custGeom>
            <a:ln w="14732">
              <a:solidFill>
                <a:srgbClr val="3458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229611" y="2854451"/>
              <a:ext cx="315595" cy="550545"/>
            </a:xfrm>
            <a:custGeom>
              <a:avLst/>
              <a:gdLst/>
              <a:ahLst/>
              <a:cxnLst/>
              <a:rect l="l" t="t" r="r" b="b"/>
              <a:pathLst>
                <a:path w="315594" h="550545">
                  <a:moveTo>
                    <a:pt x="143256" y="0"/>
                  </a:moveTo>
                  <a:lnTo>
                    <a:pt x="143256" y="550163"/>
                  </a:lnTo>
                  <a:lnTo>
                    <a:pt x="315087" y="550163"/>
                  </a:lnTo>
                </a:path>
                <a:path w="315594" h="550545">
                  <a:moveTo>
                    <a:pt x="142620" y="0"/>
                  </a:moveTo>
                  <a:lnTo>
                    <a:pt x="142620" y="550163"/>
                  </a:lnTo>
                  <a:lnTo>
                    <a:pt x="0" y="550163"/>
                  </a:lnTo>
                </a:path>
              </a:pathLst>
            </a:custGeom>
            <a:ln w="12192">
              <a:solidFill>
                <a:srgbClr val="3C67B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372867" y="2040635"/>
              <a:ext cx="2241550" cy="285750"/>
            </a:xfrm>
            <a:custGeom>
              <a:avLst/>
              <a:gdLst/>
              <a:ahLst/>
              <a:cxnLst/>
              <a:rect l="l" t="t" r="r" b="b"/>
              <a:pathLst>
                <a:path w="2241550" h="285750">
                  <a:moveTo>
                    <a:pt x="2241422" y="0"/>
                  </a:moveTo>
                  <a:lnTo>
                    <a:pt x="2241422" y="143001"/>
                  </a:lnTo>
                  <a:lnTo>
                    <a:pt x="0" y="143001"/>
                  </a:lnTo>
                  <a:lnTo>
                    <a:pt x="0" y="285623"/>
                  </a:lnTo>
                </a:path>
              </a:pathLst>
            </a:custGeom>
            <a:ln w="12192">
              <a:solidFill>
                <a:srgbClr val="34589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433572" y="1510283"/>
              <a:ext cx="2362200" cy="530860"/>
            </a:xfrm>
            <a:custGeom>
              <a:avLst/>
              <a:gdLst/>
              <a:ahLst/>
              <a:cxnLst/>
              <a:rect l="l" t="t" r="r" b="b"/>
              <a:pathLst>
                <a:path w="2362200" h="530860">
                  <a:moveTo>
                    <a:pt x="2362200" y="0"/>
                  </a:moveTo>
                  <a:lnTo>
                    <a:pt x="0" y="0"/>
                  </a:lnTo>
                  <a:lnTo>
                    <a:pt x="0" y="530351"/>
                  </a:lnTo>
                  <a:lnTo>
                    <a:pt x="2362200" y="530351"/>
                  </a:lnTo>
                  <a:lnTo>
                    <a:pt x="2362200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3433572" y="1510283"/>
              <a:ext cx="2362200" cy="530860"/>
            </a:xfrm>
            <a:custGeom>
              <a:avLst/>
              <a:gdLst/>
              <a:ahLst/>
              <a:cxnLst/>
              <a:rect l="l" t="t" r="r" b="b"/>
              <a:pathLst>
                <a:path w="2362200" h="530860">
                  <a:moveTo>
                    <a:pt x="0" y="530351"/>
                  </a:moveTo>
                  <a:lnTo>
                    <a:pt x="2362200" y="530351"/>
                  </a:lnTo>
                  <a:lnTo>
                    <a:pt x="2362200" y="0"/>
                  </a:lnTo>
                  <a:lnTo>
                    <a:pt x="0" y="0"/>
                  </a:lnTo>
                  <a:lnTo>
                    <a:pt x="0" y="530351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3433571" y="1510283"/>
            <a:ext cx="2371725" cy="53086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44780">
              <a:lnSpc>
                <a:spcPct val="100000"/>
              </a:lnSpc>
              <a:spcBef>
                <a:spcPts val="800"/>
              </a:spcBef>
            </a:pP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Market</a:t>
            </a:r>
            <a:r>
              <a:rPr sz="1800" b="0" spc="-70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Entry</a:t>
            </a:r>
            <a:r>
              <a:rPr sz="1800" b="0" spc="-8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Methods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1686814" y="2319273"/>
            <a:ext cx="1372235" cy="541655"/>
            <a:chOff x="1686814" y="2319273"/>
            <a:chExt cx="1372235" cy="541655"/>
          </a:xfrm>
        </p:grpSpPr>
        <p:sp>
          <p:nvSpPr>
            <p:cNvPr id="25" name="object 25"/>
            <p:cNvSpPr/>
            <p:nvPr/>
          </p:nvSpPr>
          <p:spPr>
            <a:xfrm>
              <a:off x="1693164" y="2325623"/>
              <a:ext cx="1359535" cy="528955"/>
            </a:xfrm>
            <a:custGeom>
              <a:avLst/>
              <a:gdLst/>
              <a:ahLst/>
              <a:cxnLst/>
              <a:rect l="l" t="t" r="r" b="b"/>
              <a:pathLst>
                <a:path w="1359535" h="528955">
                  <a:moveTo>
                    <a:pt x="1359408" y="0"/>
                  </a:moveTo>
                  <a:lnTo>
                    <a:pt x="0" y="0"/>
                  </a:lnTo>
                  <a:lnTo>
                    <a:pt x="0" y="528827"/>
                  </a:lnTo>
                  <a:lnTo>
                    <a:pt x="1359408" y="528827"/>
                  </a:lnTo>
                  <a:lnTo>
                    <a:pt x="1359408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1693164" y="2325623"/>
              <a:ext cx="1359535" cy="528955"/>
            </a:xfrm>
            <a:custGeom>
              <a:avLst/>
              <a:gdLst/>
              <a:ahLst/>
              <a:cxnLst/>
              <a:rect l="l" t="t" r="r" b="b"/>
              <a:pathLst>
                <a:path w="1359535" h="528955">
                  <a:moveTo>
                    <a:pt x="0" y="528827"/>
                  </a:moveTo>
                  <a:lnTo>
                    <a:pt x="1359408" y="528827"/>
                  </a:lnTo>
                  <a:lnTo>
                    <a:pt x="1359408" y="0"/>
                  </a:lnTo>
                  <a:lnTo>
                    <a:pt x="0" y="0"/>
                  </a:lnTo>
                  <a:lnTo>
                    <a:pt x="0" y="52882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693164" y="2329433"/>
            <a:ext cx="1359535" cy="52895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227965" marR="67310" indent="-152400">
              <a:lnSpc>
                <a:spcPts val="1970"/>
              </a:lnSpc>
              <a:spcBef>
                <a:spcPts val="5"/>
              </a:spcBef>
            </a:pPr>
            <a:r>
              <a:rPr sz="1800" b="0" spc="-25" dirty="0">
                <a:solidFill>
                  <a:srgbClr val="F8F8F8"/>
                </a:solidFill>
                <a:latin typeface="Calibri Light"/>
                <a:cs typeface="Calibri Light"/>
              </a:rPr>
              <a:t>Trading</a:t>
            </a:r>
            <a:r>
              <a:rPr sz="1800" b="0" spc="-4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20" dirty="0">
                <a:solidFill>
                  <a:srgbClr val="F8F8F8"/>
                </a:solidFill>
                <a:latin typeface="Calibri Light"/>
                <a:cs typeface="Calibri Light"/>
              </a:rPr>
              <a:t>Entry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Strategies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865377" y="3134614"/>
            <a:ext cx="1370965" cy="541655"/>
            <a:chOff x="865377" y="3134614"/>
            <a:chExt cx="1370965" cy="541655"/>
          </a:xfrm>
        </p:grpSpPr>
        <p:sp>
          <p:nvSpPr>
            <p:cNvPr id="29" name="object 29"/>
            <p:cNvSpPr/>
            <p:nvPr/>
          </p:nvSpPr>
          <p:spPr>
            <a:xfrm>
              <a:off x="871727" y="3140964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4" h="528954">
                  <a:moveTo>
                    <a:pt x="1357884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357884" y="528828"/>
                  </a:lnTo>
                  <a:lnTo>
                    <a:pt x="1357884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871727" y="3140964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4" h="528954">
                  <a:moveTo>
                    <a:pt x="0" y="528828"/>
                  </a:moveTo>
                  <a:lnTo>
                    <a:pt x="1357884" y="528828"/>
                  </a:lnTo>
                  <a:lnTo>
                    <a:pt x="1357884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871727" y="3140201"/>
            <a:ext cx="1358265" cy="52959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241300" marR="233045" indent="85090">
              <a:lnSpc>
                <a:spcPts val="1970"/>
              </a:lnSpc>
              <a:spcBef>
                <a:spcPts val="3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Indirect Exporting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2538729" y="3134614"/>
            <a:ext cx="1666239" cy="541655"/>
            <a:chOff x="2538729" y="3134614"/>
            <a:chExt cx="1666239" cy="541655"/>
          </a:xfrm>
        </p:grpSpPr>
        <p:sp>
          <p:nvSpPr>
            <p:cNvPr id="33" name="object 33"/>
            <p:cNvSpPr/>
            <p:nvPr/>
          </p:nvSpPr>
          <p:spPr>
            <a:xfrm>
              <a:off x="2545079" y="3140964"/>
              <a:ext cx="1653539" cy="528955"/>
            </a:xfrm>
            <a:custGeom>
              <a:avLst/>
              <a:gdLst/>
              <a:ahLst/>
              <a:cxnLst/>
              <a:rect l="l" t="t" r="r" b="b"/>
              <a:pathLst>
                <a:path w="1653539" h="528954">
                  <a:moveTo>
                    <a:pt x="1653540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653540" y="528828"/>
                  </a:lnTo>
                  <a:lnTo>
                    <a:pt x="1653540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545079" y="3140964"/>
              <a:ext cx="1653539" cy="528955"/>
            </a:xfrm>
            <a:custGeom>
              <a:avLst/>
              <a:gdLst/>
              <a:ahLst/>
              <a:cxnLst/>
              <a:rect l="l" t="t" r="r" b="b"/>
              <a:pathLst>
                <a:path w="1653539" h="528954">
                  <a:moveTo>
                    <a:pt x="0" y="528828"/>
                  </a:moveTo>
                  <a:lnTo>
                    <a:pt x="1653540" y="528828"/>
                  </a:lnTo>
                  <a:lnTo>
                    <a:pt x="1653540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/>
          <p:nvPr/>
        </p:nvSpPr>
        <p:spPr>
          <a:xfrm>
            <a:off x="2545079" y="3140201"/>
            <a:ext cx="1653539" cy="52959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88900">
              <a:lnSpc>
                <a:spcPct val="100000"/>
              </a:lnSpc>
              <a:spcBef>
                <a:spcPts val="800"/>
              </a:spcBef>
            </a:pP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Direct</a:t>
            </a:r>
            <a:r>
              <a:rPr sz="1800" b="0" spc="-50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Exporting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36" name="object 36"/>
          <p:cNvGrpSpPr/>
          <p:nvPr/>
        </p:nvGrpSpPr>
        <p:grpSpPr>
          <a:xfrm>
            <a:off x="3925570" y="2334514"/>
            <a:ext cx="1372235" cy="541655"/>
            <a:chOff x="3925570" y="2334514"/>
            <a:chExt cx="1372235" cy="541655"/>
          </a:xfrm>
        </p:grpSpPr>
        <p:sp>
          <p:nvSpPr>
            <p:cNvPr id="37" name="object 37"/>
            <p:cNvSpPr/>
            <p:nvPr/>
          </p:nvSpPr>
          <p:spPr>
            <a:xfrm>
              <a:off x="3931920" y="2340864"/>
              <a:ext cx="1359535" cy="528955"/>
            </a:xfrm>
            <a:custGeom>
              <a:avLst/>
              <a:gdLst/>
              <a:ahLst/>
              <a:cxnLst/>
              <a:rect l="l" t="t" r="r" b="b"/>
              <a:pathLst>
                <a:path w="1359535" h="528955">
                  <a:moveTo>
                    <a:pt x="1359408" y="0"/>
                  </a:moveTo>
                  <a:lnTo>
                    <a:pt x="0" y="0"/>
                  </a:lnTo>
                  <a:lnTo>
                    <a:pt x="0" y="528827"/>
                  </a:lnTo>
                  <a:lnTo>
                    <a:pt x="1359408" y="528827"/>
                  </a:lnTo>
                  <a:lnTo>
                    <a:pt x="1359408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3931920" y="2340864"/>
              <a:ext cx="1359535" cy="528955"/>
            </a:xfrm>
            <a:custGeom>
              <a:avLst/>
              <a:gdLst/>
              <a:ahLst/>
              <a:cxnLst/>
              <a:rect l="l" t="t" r="r" b="b"/>
              <a:pathLst>
                <a:path w="1359535" h="528955">
                  <a:moveTo>
                    <a:pt x="0" y="528827"/>
                  </a:moveTo>
                  <a:lnTo>
                    <a:pt x="1359408" y="528827"/>
                  </a:lnTo>
                  <a:lnTo>
                    <a:pt x="1359408" y="0"/>
                  </a:lnTo>
                  <a:lnTo>
                    <a:pt x="0" y="0"/>
                  </a:lnTo>
                  <a:lnTo>
                    <a:pt x="0" y="52882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9" name="object 39"/>
          <p:cNvSpPr txBox="1"/>
          <p:nvPr/>
        </p:nvSpPr>
        <p:spPr>
          <a:xfrm>
            <a:off x="3931920" y="2329433"/>
            <a:ext cx="1363345" cy="528955"/>
          </a:xfrm>
          <a:prstGeom prst="rect">
            <a:avLst/>
          </a:prstGeom>
        </p:spPr>
        <p:txBody>
          <a:bodyPr vert="horz" wrap="square" lIns="0" tIns="112395" rIns="0" bIns="0" rtlCol="0">
            <a:spAutoFit/>
          </a:bodyPr>
          <a:lstStyle/>
          <a:p>
            <a:pPr marL="100330">
              <a:lnSpc>
                <a:spcPct val="100000"/>
              </a:lnSpc>
              <a:spcBef>
                <a:spcPts val="88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E-commerce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40" name="object 40"/>
          <p:cNvGrpSpPr/>
          <p:nvPr/>
        </p:nvGrpSpPr>
        <p:grpSpPr>
          <a:xfrm>
            <a:off x="6066790" y="2319273"/>
            <a:ext cx="1559560" cy="541655"/>
            <a:chOff x="6066790" y="2319273"/>
            <a:chExt cx="1559560" cy="541655"/>
          </a:xfrm>
        </p:grpSpPr>
        <p:sp>
          <p:nvSpPr>
            <p:cNvPr id="41" name="object 41"/>
            <p:cNvSpPr/>
            <p:nvPr/>
          </p:nvSpPr>
          <p:spPr>
            <a:xfrm>
              <a:off x="6073140" y="2325623"/>
              <a:ext cx="1546860" cy="528955"/>
            </a:xfrm>
            <a:custGeom>
              <a:avLst/>
              <a:gdLst/>
              <a:ahLst/>
              <a:cxnLst/>
              <a:rect l="l" t="t" r="r" b="b"/>
              <a:pathLst>
                <a:path w="1546859" h="528955">
                  <a:moveTo>
                    <a:pt x="1546860" y="0"/>
                  </a:moveTo>
                  <a:lnTo>
                    <a:pt x="0" y="0"/>
                  </a:lnTo>
                  <a:lnTo>
                    <a:pt x="0" y="528827"/>
                  </a:lnTo>
                  <a:lnTo>
                    <a:pt x="1546860" y="528827"/>
                  </a:lnTo>
                  <a:lnTo>
                    <a:pt x="1546860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2" name="object 42"/>
            <p:cNvSpPr/>
            <p:nvPr/>
          </p:nvSpPr>
          <p:spPr>
            <a:xfrm>
              <a:off x="6073140" y="2325623"/>
              <a:ext cx="1546860" cy="528955"/>
            </a:xfrm>
            <a:custGeom>
              <a:avLst/>
              <a:gdLst/>
              <a:ahLst/>
              <a:cxnLst/>
              <a:rect l="l" t="t" r="r" b="b"/>
              <a:pathLst>
                <a:path w="1546859" h="528955">
                  <a:moveTo>
                    <a:pt x="0" y="528827"/>
                  </a:moveTo>
                  <a:lnTo>
                    <a:pt x="1546860" y="528827"/>
                  </a:lnTo>
                  <a:lnTo>
                    <a:pt x="1546860" y="0"/>
                  </a:lnTo>
                  <a:lnTo>
                    <a:pt x="0" y="0"/>
                  </a:lnTo>
                  <a:lnTo>
                    <a:pt x="0" y="528827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3" name="object 43"/>
          <p:cNvSpPr txBox="1"/>
          <p:nvPr/>
        </p:nvSpPr>
        <p:spPr>
          <a:xfrm>
            <a:off x="6073140" y="2329433"/>
            <a:ext cx="1546860" cy="528955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21945" marR="86995" indent="-226060">
              <a:lnSpc>
                <a:spcPts val="1970"/>
              </a:lnSpc>
              <a:spcBef>
                <a:spcPts val="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Investing</a:t>
            </a:r>
            <a:r>
              <a:rPr sz="1800" b="0" spc="-3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20" dirty="0">
                <a:solidFill>
                  <a:srgbClr val="F8F8F8"/>
                </a:solidFill>
                <a:latin typeface="Calibri Light"/>
                <a:cs typeface="Calibri Light"/>
              </a:rPr>
              <a:t>Entry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Strategies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44" name="object 44"/>
          <p:cNvGrpSpPr/>
          <p:nvPr/>
        </p:nvGrpSpPr>
        <p:grpSpPr>
          <a:xfrm>
            <a:off x="4449826" y="3134614"/>
            <a:ext cx="1370965" cy="541655"/>
            <a:chOff x="4449826" y="3134614"/>
            <a:chExt cx="1370965" cy="541655"/>
          </a:xfrm>
        </p:grpSpPr>
        <p:sp>
          <p:nvSpPr>
            <p:cNvPr id="45" name="object 45"/>
            <p:cNvSpPr/>
            <p:nvPr/>
          </p:nvSpPr>
          <p:spPr>
            <a:xfrm>
              <a:off x="4456176" y="3140964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4" h="528954">
                  <a:moveTo>
                    <a:pt x="1357884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357884" y="528828"/>
                  </a:lnTo>
                  <a:lnTo>
                    <a:pt x="1357884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6" name="object 46"/>
            <p:cNvSpPr/>
            <p:nvPr/>
          </p:nvSpPr>
          <p:spPr>
            <a:xfrm>
              <a:off x="4456176" y="3140964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4" h="528954">
                  <a:moveTo>
                    <a:pt x="0" y="528828"/>
                  </a:moveTo>
                  <a:lnTo>
                    <a:pt x="1357884" y="528828"/>
                  </a:lnTo>
                  <a:lnTo>
                    <a:pt x="1357884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7" name="object 47"/>
          <p:cNvSpPr txBox="1"/>
          <p:nvPr/>
        </p:nvSpPr>
        <p:spPr>
          <a:xfrm>
            <a:off x="4456176" y="3140201"/>
            <a:ext cx="1348740" cy="52959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51130">
              <a:lnSpc>
                <a:spcPct val="100000"/>
              </a:lnSpc>
              <a:spcBef>
                <a:spcPts val="800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Partnership</a:t>
            </a:r>
            <a:endParaRPr sz="1800" dirty="0">
              <a:latin typeface="Calibri Light"/>
              <a:cs typeface="Calibri Light"/>
            </a:endParaRPr>
          </a:p>
        </p:txBody>
      </p:sp>
      <p:grpSp>
        <p:nvGrpSpPr>
          <p:cNvPr id="48" name="object 48"/>
          <p:cNvGrpSpPr/>
          <p:nvPr/>
        </p:nvGrpSpPr>
        <p:grpSpPr>
          <a:xfrm>
            <a:off x="3483609" y="3774694"/>
            <a:ext cx="1490980" cy="541655"/>
            <a:chOff x="3483609" y="3774694"/>
            <a:chExt cx="1490980" cy="541655"/>
          </a:xfrm>
        </p:grpSpPr>
        <p:sp>
          <p:nvSpPr>
            <p:cNvPr id="49" name="object 49"/>
            <p:cNvSpPr/>
            <p:nvPr/>
          </p:nvSpPr>
          <p:spPr>
            <a:xfrm>
              <a:off x="3489959" y="3781044"/>
              <a:ext cx="1478280" cy="528955"/>
            </a:xfrm>
            <a:custGeom>
              <a:avLst/>
              <a:gdLst/>
              <a:ahLst/>
              <a:cxnLst/>
              <a:rect l="l" t="t" r="r" b="b"/>
              <a:pathLst>
                <a:path w="1478279" h="528954">
                  <a:moveTo>
                    <a:pt x="1478280" y="0"/>
                  </a:moveTo>
                  <a:lnTo>
                    <a:pt x="0" y="0"/>
                  </a:lnTo>
                  <a:lnTo>
                    <a:pt x="0" y="528827"/>
                  </a:lnTo>
                  <a:lnTo>
                    <a:pt x="1478280" y="528827"/>
                  </a:lnTo>
                  <a:lnTo>
                    <a:pt x="1478280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0" name="object 50"/>
            <p:cNvSpPr/>
            <p:nvPr/>
          </p:nvSpPr>
          <p:spPr>
            <a:xfrm>
              <a:off x="3489959" y="3781044"/>
              <a:ext cx="1478280" cy="528955"/>
            </a:xfrm>
            <a:custGeom>
              <a:avLst/>
              <a:gdLst/>
              <a:ahLst/>
              <a:cxnLst/>
              <a:rect l="l" t="t" r="r" b="b"/>
              <a:pathLst>
                <a:path w="1478279" h="528954">
                  <a:moveTo>
                    <a:pt x="0" y="528827"/>
                  </a:moveTo>
                  <a:lnTo>
                    <a:pt x="1478280" y="528827"/>
                  </a:lnTo>
                  <a:lnTo>
                    <a:pt x="1478280" y="0"/>
                  </a:lnTo>
                  <a:lnTo>
                    <a:pt x="0" y="0"/>
                  </a:lnTo>
                  <a:lnTo>
                    <a:pt x="0" y="52882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1" name="object 51"/>
          <p:cNvSpPr txBox="1"/>
          <p:nvPr/>
        </p:nvSpPr>
        <p:spPr>
          <a:xfrm>
            <a:off x="3499103" y="3778758"/>
            <a:ext cx="1475740" cy="562610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311150">
              <a:lnSpc>
                <a:spcPct val="100000"/>
              </a:lnSpc>
              <a:spcBef>
                <a:spcPts val="81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Licensing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52" name="object 52"/>
          <p:cNvGrpSpPr/>
          <p:nvPr/>
        </p:nvGrpSpPr>
        <p:grpSpPr>
          <a:xfrm>
            <a:off x="3486658" y="4335526"/>
            <a:ext cx="1488440" cy="541655"/>
            <a:chOff x="3486658" y="4335526"/>
            <a:chExt cx="1488440" cy="541655"/>
          </a:xfrm>
        </p:grpSpPr>
        <p:sp>
          <p:nvSpPr>
            <p:cNvPr id="53" name="object 53"/>
            <p:cNvSpPr/>
            <p:nvPr/>
          </p:nvSpPr>
          <p:spPr>
            <a:xfrm>
              <a:off x="3493008" y="4341876"/>
              <a:ext cx="1475740" cy="528955"/>
            </a:xfrm>
            <a:custGeom>
              <a:avLst/>
              <a:gdLst/>
              <a:ahLst/>
              <a:cxnLst/>
              <a:rect l="l" t="t" r="r" b="b"/>
              <a:pathLst>
                <a:path w="1475739" h="528954">
                  <a:moveTo>
                    <a:pt x="1475232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475232" y="528828"/>
                  </a:lnTo>
                  <a:lnTo>
                    <a:pt x="1475232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493008" y="4341876"/>
              <a:ext cx="1475740" cy="528955"/>
            </a:xfrm>
            <a:custGeom>
              <a:avLst/>
              <a:gdLst/>
              <a:ahLst/>
              <a:cxnLst/>
              <a:rect l="l" t="t" r="r" b="b"/>
              <a:pathLst>
                <a:path w="1475739" h="528954">
                  <a:moveTo>
                    <a:pt x="0" y="528828"/>
                  </a:moveTo>
                  <a:lnTo>
                    <a:pt x="1475232" y="528828"/>
                  </a:lnTo>
                  <a:lnTo>
                    <a:pt x="1475232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5" name="object 55"/>
          <p:cNvSpPr txBox="1"/>
          <p:nvPr/>
        </p:nvSpPr>
        <p:spPr>
          <a:xfrm>
            <a:off x="3711575" y="4430344"/>
            <a:ext cx="105219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Franchising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56" name="object 56"/>
          <p:cNvGrpSpPr/>
          <p:nvPr/>
        </p:nvGrpSpPr>
        <p:grpSpPr>
          <a:xfrm>
            <a:off x="5291073" y="3770121"/>
            <a:ext cx="1526540" cy="541655"/>
            <a:chOff x="5291073" y="3770121"/>
            <a:chExt cx="1526540" cy="541655"/>
          </a:xfrm>
        </p:grpSpPr>
        <p:sp>
          <p:nvSpPr>
            <p:cNvPr id="57" name="object 57"/>
            <p:cNvSpPr/>
            <p:nvPr/>
          </p:nvSpPr>
          <p:spPr>
            <a:xfrm>
              <a:off x="5297423" y="3776471"/>
              <a:ext cx="1513840" cy="528955"/>
            </a:xfrm>
            <a:custGeom>
              <a:avLst/>
              <a:gdLst/>
              <a:ahLst/>
              <a:cxnLst/>
              <a:rect l="l" t="t" r="r" b="b"/>
              <a:pathLst>
                <a:path w="1513840" h="528954">
                  <a:moveTo>
                    <a:pt x="1513331" y="0"/>
                  </a:moveTo>
                  <a:lnTo>
                    <a:pt x="0" y="0"/>
                  </a:lnTo>
                  <a:lnTo>
                    <a:pt x="0" y="528827"/>
                  </a:lnTo>
                  <a:lnTo>
                    <a:pt x="1513331" y="528827"/>
                  </a:lnTo>
                  <a:lnTo>
                    <a:pt x="1513331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297423" y="3776471"/>
              <a:ext cx="1513840" cy="528955"/>
            </a:xfrm>
            <a:custGeom>
              <a:avLst/>
              <a:gdLst/>
              <a:ahLst/>
              <a:cxnLst/>
              <a:rect l="l" t="t" r="r" b="b"/>
              <a:pathLst>
                <a:path w="1513840" h="528954">
                  <a:moveTo>
                    <a:pt x="0" y="528827"/>
                  </a:moveTo>
                  <a:lnTo>
                    <a:pt x="1513331" y="528827"/>
                  </a:lnTo>
                  <a:lnTo>
                    <a:pt x="1513331" y="0"/>
                  </a:lnTo>
                  <a:lnTo>
                    <a:pt x="0" y="0"/>
                  </a:lnTo>
                  <a:lnTo>
                    <a:pt x="0" y="528827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9" name="object 59"/>
          <p:cNvSpPr txBox="1"/>
          <p:nvPr/>
        </p:nvSpPr>
        <p:spPr>
          <a:xfrm>
            <a:off x="5295138" y="3778758"/>
            <a:ext cx="1499235" cy="562610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69215">
              <a:lnSpc>
                <a:spcPct val="100000"/>
              </a:lnSpc>
              <a:spcBef>
                <a:spcPts val="780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Subcontracting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5292597" y="4334002"/>
            <a:ext cx="1508125" cy="541655"/>
            <a:chOff x="5292597" y="4334002"/>
            <a:chExt cx="1508125" cy="541655"/>
          </a:xfrm>
        </p:grpSpPr>
        <p:sp>
          <p:nvSpPr>
            <p:cNvPr id="61" name="object 61"/>
            <p:cNvSpPr/>
            <p:nvPr/>
          </p:nvSpPr>
          <p:spPr>
            <a:xfrm>
              <a:off x="5298947" y="4340352"/>
              <a:ext cx="1495425" cy="528955"/>
            </a:xfrm>
            <a:custGeom>
              <a:avLst/>
              <a:gdLst/>
              <a:ahLst/>
              <a:cxnLst/>
              <a:rect l="l" t="t" r="r" b="b"/>
              <a:pathLst>
                <a:path w="1495425" h="528954">
                  <a:moveTo>
                    <a:pt x="1495044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495044" y="528828"/>
                  </a:lnTo>
                  <a:lnTo>
                    <a:pt x="1495044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5298947" y="4340352"/>
              <a:ext cx="1495425" cy="528955"/>
            </a:xfrm>
            <a:custGeom>
              <a:avLst/>
              <a:gdLst/>
              <a:ahLst/>
              <a:cxnLst/>
              <a:rect l="l" t="t" r="r" b="b"/>
              <a:pathLst>
                <a:path w="1495425" h="528954">
                  <a:moveTo>
                    <a:pt x="0" y="528828"/>
                  </a:moveTo>
                  <a:lnTo>
                    <a:pt x="1495044" y="528828"/>
                  </a:lnTo>
                  <a:lnTo>
                    <a:pt x="1495044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5353811" y="4303903"/>
            <a:ext cx="1400175" cy="5499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ctr">
              <a:lnSpc>
                <a:spcPts val="2065"/>
              </a:lnSpc>
              <a:spcBef>
                <a:spcPts val="100"/>
              </a:spcBef>
            </a:pP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Loose</a:t>
            </a:r>
            <a:r>
              <a:rPr sz="1800" b="0" spc="-2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Strategic</a:t>
            </a:r>
            <a:endParaRPr sz="1800">
              <a:latin typeface="Calibri Light"/>
              <a:cs typeface="Calibri Light"/>
            </a:endParaRPr>
          </a:p>
          <a:p>
            <a:pPr marR="6985" algn="ctr">
              <a:lnSpc>
                <a:spcPts val="2065"/>
              </a:lnSpc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Alliance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64" name="object 64"/>
          <p:cNvGrpSpPr/>
          <p:nvPr/>
        </p:nvGrpSpPr>
        <p:grpSpPr>
          <a:xfrm>
            <a:off x="3492753" y="4900929"/>
            <a:ext cx="1488440" cy="543560"/>
            <a:chOff x="3492753" y="4900929"/>
            <a:chExt cx="1488440" cy="543560"/>
          </a:xfrm>
        </p:grpSpPr>
        <p:sp>
          <p:nvSpPr>
            <p:cNvPr id="65" name="object 65"/>
            <p:cNvSpPr/>
            <p:nvPr/>
          </p:nvSpPr>
          <p:spPr>
            <a:xfrm>
              <a:off x="3499103" y="4907279"/>
              <a:ext cx="1475740" cy="530860"/>
            </a:xfrm>
            <a:custGeom>
              <a:avLst/>
              <a:gdLst/>
              <a:ahLst/>
              <a:cxnLst/>
              <a:rect l="l" t="t" r="r" b="b"/>
              <a:pathLst>
                <a:path w="1475739" h="530860">
                  <a:moveTo>
                    <a:pt x="1475231" y="0"/>
                  </a:moveTo>
                  <a:lnTo>
                    <a:pt x="0" y="0"/>
                  </a:lnTo>
                  <a:lnTo>
                    <a:pt x="0" y="530352"/>
                  </a:lnTo>
                  <a:lnTo>
                    <a:pt x="1475231" y="530352"/>
                  </a:lnTo>
                  <a:lnTo>
                    <a:pt x="1475231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3499103" y="4907279"/>
              <a:ext cx="1475740" cy="530860"/>
            </a:xfrm>
            <a:custGeom>
              <a:avLst/>
              <a:gdLst/>
              <a:ahLst/>
              <a:cxnLst/>
              <a:rect l="l" t="t" r="r" b="b"/>
              <a:pathLst>
                <a:path w="1475739" h="530860">
                  <a:moveTo>
                    <a:pt x="0" y="530352"/>
                  </a:moveTo>
                  <a:lnTo>
                    <a:pt x="1475231" y="530352"/>
                  </a:lnTo>
                  <a:lnTo>
                    <a:pt x="1475231" y="0"/>
                  </a:lnTo>
                  <a:lnTo>
                    <a:pt x="0" y="0"/>
                  </a:lnTo>
                  <a:lnTo>
                    <a:pt x="0" y="530352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7" name="object 67"/>
          <p:cNvSpPr txBox="1"/>
          <p:nvPr/>
        </p:nvSpPr>
        <p:spPr>
          <a:xfrm>
            <a:off x="3499103" y="4888229"/>
            <a:ext cx="1475740" cy="54991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30175">
              <a:lnSpc>
                <a:spcPct val="100000"/>
              </a:lnSpc>
              <a:spcBef>
                <a:spcPts val="955"/>
              </a:spcBef>
            </a:pP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Joint</a:t>
            </a:r>
            <a:r>
              <a:rPr sz="1800" b="0" spc="-4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Venture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68" name="object 68"/>
          <p:cNvGrpSpPr/>
          <p:nvPr/>
        </p:nvGrpSpPr>
        <p:grpSpPr>
          <a:xfrm>
            <a:off x="7845297" y="3133089"/>
            <a:ext cx="1370965" cy="543560"/>
            <a:chOff x="7845297" y="3133089"/>
            <a:chExt cx="1370965" cy="543560"/>
          </a:xfrm>
        </p:grpSpPr>
        <p:sp>
          <p:nvSpPr>
            <p:cNvPr id="69" name="object 69"/>
            <p:cNvSpPr/>
            <p:nvPr/>
          </p:nvSpPr>
          <p:spPr>
            <a:xfrm>
              <a:off x="7851647" y="3139439"/>
              <a:ext cx="1358265" cy="530860"/>
            </a:xfrm>
            <a:custGeom>
              <a:avLst/>
              <a:gdLst/>
              <a:ahLst/>
              <a:cxnLst/>
              <a:rect l="l" t="t" r="r" b="b"/>
              <a:pathLst>
                <a:path w="1358265" h="530860">
                  <a:moveTo>
                    <a:pt x="1357883" y="0"/>
                  </a:moveTo>
                  <a:lnTo>
                    <a:pt x="0" y="0"/>
                  </a:lnTo>
                  <a:lnTo>
                    <a:pt x="0" y="530352"/>
                  </a:lnTo>
                  <a:lnTo>
                    <a:pt x="1357883" y="530352"/>
                  </a:lnTo>
                  <a:lnTo>
                    <a:pt x="1357883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0" name="object 70"/>
            <p:cNvSpPr/>
            <p:nvPr/>
          </p:nvSpPr>
          <p:spPr>
            <a:xfrm>
              <a:off x="7851647" y="3139439"/>
              <a:ext cx="1358265" cy="530860"/>
            </a:xfrm>
            <a:custGeom>
              <a:avLst/>
              <a:gdLst/>
              <a:ahLst/>
              <a:cxnLst/>
              <a:rect l="l" t="t" r="r" b="b"/>
              <a:pathLst>
                <a:path w="1358265" h="530860">
                  <a:moveTo>
                    <a:pt x="0" y="530352"/>
                  </a:moveTo>
                  <a:lnTo>
                    <a:pt x="1357883" y="530352"/>
                  </a:lnTo>
                  <a:lnTo>
                    <a:pt x="1357883" y="0"/>
                  </a:lnTo>
                  <a:lnTo>
                    <a:pt x="0" y="0"/>
                  </a:lnTo>
                  <a:lnTo>
                    <a:pt x="0" y="530352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1" name="object 71"/>
          <p:cNvSpPr txBox="1"/>
          <p:nvPr/>
        </p:nvSpPr>
        <p:spPr>
          <a:xfrm>
            <a:off x="7851647" y="3140201"/>
            <a:ext cx="1358265" cy="52959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65735" marR="22225" indent="-129539">
              <a:lnSpc>
                <a:spcPts val="1970"/>
              </a:lnSpc>
              <a:spcBef>
                <a:spcPts val="35"/>
              </a:spcBef>
            </a:pPr>
            <a:r>
              <a:rPr sz="1800" b="0" dirty="0">
                <a:solidFill>
                  <a:srgbClr val="F8F8F8"/>
                </a:solidFill>
                <a:latin typeface="Calibri Light"/>
                <a:cs typeface="Calibri Light"/>
              </a:rPr>
              <a:t>Foreign</a:t>
            </a:r>
            <a:r>
              <a:rPr sz="1800" b="0" spc="-9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Direct Investment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72" name="object 72"/>
          <p:cNvGrpSpPr/>
          <p:nvPr/>
        </p:nvGrpSpPr>
        <p:grpSpPr>
          <a:xfrm>
            <a:off x="7033006" y="3948429"/>
            <a:ext cx="1372235" cy="543560"/>
            <a:chOff x="7033006" y="3948429"/>
            <a:chExt cx="1372235" cy="543560"/>
          </a:xfrm>
        </p:grpSpPr>
        <p:sp>
          <p:nvSpPr>
            <p:cNvPr id="73" name="object 73"/>
            <p:cNvSpPr/>
            <p:nvPr/>
          </p:nvSpPr>
          <p:spPr>
            <a:xfrm>
              <a:off x="7039356" y="3954779"/>
              <a:ext cx="1359535" cy="530860"/>
            </a:xfrm>
            <a:custGeom>
              <a:avLst/>
              <a:gdLst/>
              <a:ahLst/>
              <a:cxnLst/>
              <a:rect l="l" t="t" r="r" b="b"/>
              <a:pathLst>
                <a:path w="1359534" h="530860">
                  <a:moveTo>
                    <a:pt x="1359407" y="0"/>
                  </a:moveTo>
                  <a:lnTo>
                    <a:pt x="0" y="0"/>
                  </a:lnTo>
                  <a:lnTo>
                    <a:pt x="0" y="530352"/>
                  </a:lnTo>
                  <a:lnTo>
                    <a:pt x="1359407" y="530352"/>
                  </a:lnTo>
                  <a:lnTo>
                    <a:pt x="1359407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4" name="object 74"/>
            <p:cNvSpPr/>
            <p:nvPr/>
          </p:nvSpPr>
          <p:spPr>
            <a:xfrm>
              <a:off x="7039356" y="3954779"/>
              <a:ext cx="1359535" cy="530860"/>
            </a:xfrm>
            <a:custGeom>
              <a:avLst/>
              <a:gdLst/>
              <a:ahLst/>
              <a:cxnLst/>
              <a:rect l="l" t="t" r="r" b="b"/>
              <a:pathLst>
                <a:path w="1359534" h="530860">
                  <a:moveTo>
                    <a:pt x="0" y="530352"/>
                  </a:moveTo>
                  <a:lnTo>
                    <a:pt x="1359407" y="530352"/>
                  </a:lnTo>
                  <a:lnTo>
                    <a:pt x="1359407" y="0"/>
                  </a:lnTo>
                  <a:lnTo>
                    <a:pt x="0" y="0"/>
                  </a:lnTo>
                  <a:lnTo>
                    <a:pt x="0" y="530352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5" name="object 75"/>
          <p:cNvSpPr txBox="1"/>
          <p:nvPr/>
        </p:nvSpPr>
        <p:spPr>
          <a:xfrm>
            <a:off x="7038593" y="3956303"/>
            <a:ext cx="1359535" cy="5530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79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Branch</a:t>
            </a:r>
            <a:r>
              <a:rPr sz="1800" b="0" spc="-60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Office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76" name="object 76"/>
          <p:cNvGrpSpPr/>
          <p:nvPr/>
        </p:nvGrpSpPr>
        <p:grpSpPr>
          <a:xfrm>
            <a:off x="8656066" y="3951478"/>
            <a:ext cx="1370965" cy="541655"/>
            <a:chOff x="8656066" y="3951478"/>
            <a:chExt cx="1370965" cy="541655"/>
          </a:xfrm>
        </p:grpSpPr>
        <p:sp>
          <p:nvSpPr>
            <p:cNvPr id="77" name="object 77"/>
            <p:cNvSpPr/>
            <p:nvPr/>
          </p:nvSpPr>
          <p:spPr>
            <a:xfrm>
              <a:off x="8662416" y="3957828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5" h="528954">
                  <a:moveTo>
                    <a:pt x="1357883" y="0"/>
                  </a:moveTo>
                  <a:lnTo>
                    <a:pt x="0" y="0"/>
                  </a:lnTo>
                  <a:lnTo>
                    <a:pt x="0" y="528828"/>
                  </a:lnTo>
                  <a:lnTo>
                    <a:pt x="1357883" y="528828"/>
                  </a:lnTo>
                  <a:lnTo>
                    <a:pt x="1357883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8662416" y="3957828"/>
              <a:ext cx="1358265" cy="528955"/>
            </a:xfrm>
            <a:custGeom>
              <a:avLst/>
              <a:gdLst/>
              <a:ahLst/>
              <a:cxnLst/>
              <a:rect l="l" t="t" r="r" b="b"/>
              <a:pathLst>
                <a:path w="1358265" h="528954">
                  <a:moveTo>
                    <a:pt x="0" y="528828"/>
                  </a:moveTo>
                  <a:lnTo>
                    <a:pt x="1357883" y="528828"/>
                  </a:lnTo>
                  <a:lnTo>
                    <a:pt x="1357883" y="0"/>
                  </a:lnTo>
                  <a:lnTo>
                    <a:pt x="0" y="0"/>
                  </a:lnTo>
                  <a:lnTo>
                    <a:pt x="0" y="528828"/>
                  </a:lnTo>
                  <a:close/>
                </a:path>
              </a:pathLst>
            </a:custGeom>
            <a:ln w="1219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9" name="object 79"/>
          <p:cNvSpPr txBox="1"/>
          <p:nvPr/>
        </p:nvSpPr>
        <p:spPr>
          <a:xfrm>
            <a:off x="8662416" y="3956303"/>
            <a:ext cx="1358265" cy="553085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65735" marR="154305" indent="31750">
              <a:lnSpc>
                <a:spcPts val="1970"/>
              </a:lnSpc>
              <a:spcBef>
                <a:spcPts val="4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Greenfield </a:t>
            </a:r>
            <a:r>
              <a:rPr sz="1800" b="0" spc="-20" dirty="0">
                <a:solidFill>
                  <a:srgbClr val="F8F8F8"/>
                </a:solidFill>
                <a:latin typeface="Calibri Light"/>
                <a:cs typeface="Calibri Light"/>
              </a:rPr>
              <a:t>Investment</a:t>
            </a:r>
            <a:endParaRPr sz="1800">
              <a:latin typeface="Calibri Light"/>
              <a:cs typeface="Calibri Light"/>
            </a:endParaRPr>
          </a:p>
        </p:txBody>
      </p:sp>
      <p:grpSp>
        <p:nvGrpSpPr>
          <p:cNvPr id="80" name="object 80"/>
          <p:cNvGrpSpPr/>
          <p:nvPr/>
        </p:nvGrpSpPr>
        <p:grpSpPr>
          <a:xfrm>
            <a:off x="7031735" y="4526279"/>
            <a:ext cx="1371600" cy="542925"/>
            <a:chOff x="7031735" y="4526279"/>
            <a:chExt cx="1371600" cy="542925"/>
          </a:xfrm>
        </p:grpSpPr>
        <p:sp>
          <p:nvSpPr>
            <p:cNvPr id="81" name="object 81"/>
            <p:cNvSpPr/>
            <p:nvPr/>
          </p:nvSpPr>
          <p:spPr>
            <a:xfrm>
              <a:off x="7037831" y="4532375"/>
              <a:ext cx="1359535" cy="530860"/>
            </a:xfrm>
            <a:custGeom>
              <a:avLst/>
              <a:gdLst/>
              <a:ahLst/>
              <a:cxnLst/>
              <a:rect l="l" t="t" r="r" b="b"/>
              <a:pathLst>
                <a:path w="1359534" h="530860">
                  <a:moveTo>
                    <a:pt x="1359407" y="0"/>
                  </a:moveTo>
                  <a:lnTo>
                    <a:pt x="0" y="0"/>
                  </a:lnTo>
                  <a:lnTo>
                    <a:pt x="0" y="530351"/>
                  </a:lnTo>
                  <a:lnTo>
                    <a:pt x="1359407" y="530351"/>
                  </a:lnTo>
                  <a:lnTo>
                    <a:pt x="1359407" y="0"/>
                  </a:lnTo>
                  <a:close/>
                </a:path>
              </a:pathLst>
            </a:custGeom>
            <a:solidFill>
              <a:srgbClr val="17498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2" name="object 82"/>
            <p:cNvSpPr/>
            <p:nvPr/>
          </p:nvSpPr>
          <p:spPr>
            <a:xfrm>
              <a:off x="7037831" y="4532375"/>
              <a:ext cx="1359535" cy="530860"/>
            </a:xfrm>
            <a:custGeom>
              <a:avLst/>
              <a:gdLst/>
              <a:ahLst/>
              <a:cxnLst/>
              <a:rect l="l" t="t" r="r" b="b"/>
              <a:pathLst>
                <a:path w="1359534" h="530860">
                  <a:moveTo>
                    <a:pt x="0" y="530351"/>
                  </a:moveTo>
                  <a:lnTo>
                    <a:pt x="1359407" y="530351"/>
                  </a:lnTo>
                  <a:lnTo>
                    <a:pt x="1359407" y="0"/>
                  </a:lnTo>
                  <a:lnTo>
                    <a:pt x="0" y="0"/>
                  </a:lnTo>
                  <a:lnTo>
                    <a:pt x="0" y="530351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3" name="object 83"/>
          <p:cNvSpPr txBox="1"/>
          <p:nvPr/>
        </p:nvSpPr>
        <p:spPr>
          <a:xfrm>
            <a:off x="7038593" y="4509134"/>
            <a:ext cx="1359535" cy="55372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71450" marR="162560" indent="66675">
              <a:lnSpc>
                <a:spcPts val="1970"/>
              </a:lnSpc>
              <a:spcBef>
                <a:spcPts val="225"/>
              </a:spcBef>
            </a:pP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Merger</a:t>
            </a:r>
            <a:r>
              <a:rPr sz="1800" b="0" spc="-45" dirty="0">
                <a:solidFill>
                  <a:srgbClr val="F8F8F8"/>
                </a:solidFill>
                <a:latin typeface="Calibri Light"/>
                <a:cs typeface="Calibri Light"/>
              </a:rPr>
              <a:t> </a:t>
            </a:r>
            <a:r>
              <a:rPr sz="1800" b="0" spc="-50" dirty="0">
                <a:solidFill>
                  <a:srgbClr val="F8F8F8"/>
                </a:solidFill>
                <a:latin typeface="Calibri Light"/>
                <a:cs typeface="Calibri Light"/>
              </a:rPr>
              <a:t>&amp; </a:t>
            </a:r>
            <a:r>
              <a:rPr sz="1800" b="0" spc="-10" dirty="0">
                <a:solidFill>
                  <a:srgbClr val="F8F8F8"/>
                </a:solidFill>
                <a:latin typeface="Calibri Light"/>
                <a:cs typeface="Calibri Light"/>
              </a:rPr>
              <a:t>Acquisition</a:t>
            </a:r>
            <a:endParaRPr sz="1800"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965"/>
              </a:lnSpc>
              <a:spcBef>
                <a:spcPts val="100"/>
              </a:spcBef>
            </a:pPr>
            <a:r>
              <a:rPr sz="6000" spc="-10" dirty="0"/>
              <a:t>WORKSHOP:</a:t>
            </a:r>
            <a:endParaRPr sz="6000"/>
          </a:p>
          <a:p>
            <a:pPr marL="12700">
              <a:lnSpc>
                <a:spcPts val="5245"/>
              </a:lnSpc>
            </a:pPr>
            <a:r>
              <a:rPr sz="5400" b="0" spc="-185" dirty="0">
                <a:solidFill>
                  <a:srgbClr val="F8F8F8"/>
                </a:solidFill>
                <a:latin typeface="Calibri"/>
                <a:cs typeface="Calibri"/>
              </a:rPr>
              <a:t>International</a:t>
            </a:r>
            <a:r>
              <a:rPr sz="5400" b="0" spc="-29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85" dirty="0">
                <a:solidFill>
                  <a:srgbClr val="F8F8F8"/>
                </a:solidFill>
                <a:latin typeface="Calibri"/>
                <a:cs typeface="Calibri"/>
              </a:rPr>
              <a:t>Market</a:t>
            </a:r>
            <a:r>
              <a:rPr sz="5400" b="0" spc="-33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60" dirty="0">
                <a:solidFill>
                  <a:srgbClr val="F8F8F8"/>
                </a:solidFill>
                <a:latin typeface="Calibri"/>
                <a:cs typeface="Calibri"/>
              </a:rPr>
              <a:t>Entry</a:t>
            </a:r>
            <a:r>
              <a:rPr sz="5400" b="0" spc="-28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50" dirty="0">
                <a:solidFill>
                  <a:srgbClr val="F8F8F8"/>
                </a:solidFill>
                <a:latin typeface="Calibri"/>
                <a:cs typeface="Calibri"/>
              </a:rPr>
              <a:t>Strategies</a:t>
            </a:r>
            <a:endParaRPr sz="5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sp>
          <p:nvSpPr>
            <p:cNvPr id="4" name="object 4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67892" y="343915"/>
            <a:ext cx="934466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MARKET</a:t>
            </a:r>
            <a:r>
              <a:rPr sz="4800" b="0" spc="-12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ENTRY</a:t>
            </a:r>
            <a:r>
              <a:rPr sz="4800" b="0" spc="-12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55" dirty="0">
                <a:solidFill>
                  <a:srgbClr val="073D88"/>
                </a:solidFill>
                <a:latin typeface="Calibri"/>
                <a:cs typeface="Calibri"/>
              </a:rPr>
              <a:t>STRATEGY</a:t>
            </a:r>
            <a:r>
              <a:rPr sz="4800" b="0" spc="-14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–</a:t>
            </a:r>
            <a:r>
              <a:rPr sz="4800" b="0" spc="-13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GROUP</a:t>
            </a:r>
            <a:r>
              <a:rPr sz="4800" b="0" spc="-13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50" dirty="0">
                <a:solidFill>
                  <a:srgbClr val="073D88"/>
                </a:solidFill>
                <a:latin typeface="Calibri"/>
                <a:cs typeface="Calibri"/>
              </a:rPr>
              <a:t>1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7892" y="1203198"/>
            <a:ext cx="9693275" cy="4288225"/>
          </a:xfrm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12700" marR="4369435">
              <a:lnSpc>
                <a:spcPts val="3100"/>
              </a:lnSpc>
              <a:spcBef>
                <a:spcPts val="415"/>
              </a:spcBef>
            </a:pP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SELLING</a:t>
            </a:r>
            <a:r>
              <a:rPr sz="2800" spc="-8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DD5A94"/>
                </a:solidFill>
                <a:latin typeface="Calibri"/>
                <a:cs typeface="Calibri"/>
              </a:rPr>
              <a:t>DIRECTLY</a:t>
            </a:r>
            <a:r>
              <a:rPr sz="2800" spc="-8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TO</a:t>
            </a:r>
            <a:r>
              <a:rPr sz="2800" spc="-75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END</a:t>
            </a:r>
            <a:r>
              <a:rPr sz="2800" spc="-55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USERS</a:t>
            </a:r>
            <a:r>
              <a:rPr sz="2800" spc="-8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DD5A94"/>
                </a:solidFill>
                <a:latin typeface="Calibri"/>
                <a:cs typeface="Calibri"/>
              </a:rPr>
              <a:t>VS</a:t>
            </a:r>
            <a:r>
              <a:rPr lang="en-CA" sz="2800" spc="-25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SELLING</a:t>
            </a:r>
            <a:r>
              <a:rPr sz="2800" spc="-75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DD5A94"/>
                </a:solidFill>
                <a:latin typeface="Calibri"/>
                <a:cs typeface="Calibri"/>
              </a:rPr>
              <a:t>THROUGH</a:t>
            </a:r>
            <a:r>
              <a:rPr sz="2800" spc="-6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DD5A94"/>
                </a:solidFill>
                <a:latin typeface="Calibri"/>
                <a:cs typeface="Calibri"/>
              </a:rPr>
              <a:t>INTERMEDIARIES</a:t>
            </a:r>
            <a:endParaRPr sz="2800" dirty="0">
              <a:latin typeface="Calibri"/>
              <a:cs typeface="Calibri"/>
            </a:endParaRPr>
          </a:p>
          <a:p>
            <a:pPr marL="500380" marR="5080" indent="-342900">
              <a:lnSpc>
                <a:spcPct val="113999"/>
              </a:lnSpc>
              <a:spcBef>
                <a:spcPts val="1885"/>
              </a:spcBef>
              <a:buFont typeface="Arial" panose="020B0604020202020204" pitchFamily="34" charset="0"/>
              <a:buChar char="•"/>
            </a:pP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key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factors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make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it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appropriate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sell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directly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consumers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which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ones</a:t>
            </a:r>
            <a:r>
              <a:rPr sz="2000" b="0" spc="-1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would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indicate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selling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through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some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form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intermediary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/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distribution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channel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is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appropriate?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00380" indent="-342900">
              <a:lnSpc>
                <a:spcPct val="100000"/>
              </a:lnSpc>
              <a:spcBef>
                <a:spcPts val="1535"/>
              </a:spcBef>
              <a:buFont typeface="Arial" panose="020B0604020202020204" pitchFamily="34" charset="0"/>
              <a:buChar char="•"/>
            </a:pPr>
            <a:r>
              <a:rPr lang="en-CA" sz="2000" b="0" dirty="0" err="1">
                <a:solidFill>
                  <a:srgbClr val="002060"/>
                </a:solidFill>
                <a:latin typeface="Calibri Light"/>
                <a:cs typeface="Calibri Light"/>
              </a:rPr>
              <a:t>Summarioze</a:t>
            </a:r>
            <a:r>
              <a:rPr lang="en-CA" sz="2000" b="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pros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cons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selling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direct,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vs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through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distribution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channels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/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 err="1">
                <a:solidFill>
                  <a:srgbClr val="002060"/>
                </a:solidFill>
                <a:latin typeface="Calibri Light"/>
                <a:cs typeface="Calibri Light"/>
              </a:rPr>
              <a:t>intermediarie</a:t>
            </a:r>
            <a:r>
              <a:rPr lang="en-CA"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s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or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eCommerce?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00380" indent="-342900">
              <a:lnSpc>
                <a:spcPct val="100000"/>
              </a:lnSpc>
              <a:spcBef>
                <a:spcPts val="1540"/>
              </a:spcBef>
              <a:buFont typeface="Arial" panose="020B0604020202020204" pitchFamily="34" charset="0"/>
              <a:buChar char="•"/>
            </a:pP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different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forms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intermediaries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are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available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exporters,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how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do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they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differ?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00380" marR="370205" indent="-342900">
              <a:lnSpc>
                <a:spcPct val="113999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Provide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one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example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should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exporting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directly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one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example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a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should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selling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through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distribution.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808736" y="1570246"/>
            <a:ext cx="10787367" cy="28562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30" dirty="0">
                <a:solidFill>
                  <a:srgbClr val="DD5A94"/>
                </a:solidFill>
                <a:latin typeface="Calibri"/>
                <a:cs typeface="Calibri"/>
              </a:rPr>
              <a:t>PARTNERSHIP</a:t>
            </a:r>
            <a:r>
              <a:rPr sz="3200" spc="-105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DD5A94"/>
                </a:solidFill>
                <a:latin typeface="Calibri"/>
                <a:cs typeface="Calibri"/>
              </a:rPr>
              <a:t>VS</a:t>
            </a:r>
            <a:r>
              <a:rPr sz="3200" spc="-10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DD5A94"/>
                </a:solidFill>
                <a:latin typeface="Calibri"/>
                <a:cs typeface="Calibri"/>
              </a:rPr>
              <a:t>FOREIGN</a:t>
            </a:r>
            <a:r>
              <a:rPr sz="3200" spc="-114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3200" dirty="0">
                <a:solidFill>
                  <a:srgbClr val="DD5A94"/>
                </a:solidFill>
                <a:latin typeface="Calibri"/>
                <a:cs typeface="Calibri"/>
              </a:rPr>
              <a:t>DIRECT</a:t>
            </a:r>
            <a:r>
              <a:rPr sz="3200" spc="-8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DD5A94"/>
                </a:solidFill>
                <a:latin typeface="Calibri"/>
                <a:cs typeface="Calibri"/>
              </a:rPr>
              <a:t>INVESTMENT</a:t>
            </a:r>
            <a:endParaRPr sz="3200" dirty="0">
              <a:latin typeface="Calibri"/>
              <a:cs typeface="Calibri"/>
            </a:endParaRPr>
          </a:p>
          <a:p>
            <a:pPr marL="455295" marR="356870" indent="-342900">
              <a:lnSpc>
                <a:spcPct val="124100"/>
              </a:lnSpc>
              <a:spcBef>
                <a:spcPts val="1570"/>
              </a:spcBef>
              <a:buFont typeface="Arial" panose="020B0604020202020204" pitchFamily="34" charset="0"/>
              <a:buChar char="•"/>
            </a:pPr>
            <a:r>
              <a:rPr lang="en-CA" sz="2000" spc="-25" dirty="0">
                <a:solidFill>
                  <a:srgbClr val="002060"/>
                </a:solidFill>
                <a:latin typeface="Calibri Light"/>
                <a:cs typeface="Calibri Light"/>
              </a:rPr>
              <a:t>What forms of partnership that may be available to exporters entering a new foreign market? 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455295" marR="5080" indent="-342900">
              <a:lnSpc>
                <a:spcPct val="124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options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may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available</a:t>
            </a:r>
            <a:r>
              <a:rPr sz="20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companies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are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willing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able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enter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market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on</a:t>
            </a:r>
            <a:r>
              <a:rPr sz="20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their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own?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endParaRPr lang="en-CA" sz="2000" b="0" spc="-4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455295" marR="5080" indent="-342900">
              <a:lnSpc>
                <a:spcPct val="124000"/>
              </a:lnSpc>
              <a:spcBef>
                <a:spcPts val="1600"/>
              </a:spcBef>
              <a:buFont typeface="Arial" panose="020B0604020202020204" pitchFamily="34" charset="0"/>
              <a:buChar char="•"/>
            </a:pP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are</a:t>
            </a:r>
            <a:r>
              <a:rPr sz="20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pros</a:t>
            </a:r>
            <a:r>
              <a:rPr lang="en-CA" sz="2000" b="0" dirty="0">
                <a:solidFill>
                  <a:srgbClr val="002060"/>
                </a:solidFill>
                <a:latin typeface="Calibri Light"/>
                <a:cs typeface="Calibri Light"/>
              </a:rPr>
              <a:t>,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cons</a:t>
            </a:r>
            <a:r>
              <a:rPr lang="en-CA" sz="2000" b="0" dirty="0">
                <a:solidFill>
                  <a:srgbClr val="002060"/>
                </a:solidFill>
                <a:latin typeface="Calibri Light"/>
                <a:cs typeface="Calibri Light"/>
              </a:rPr>
              <a:t>, and risks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0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entering</a:t>
            </a:r>
            <a:r>
              <a:rPr sz="20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0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market</a:t>
            </a:r>
            <a:r>
              <a:rPr sz="20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in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 err="1">
                <a:solidFill>
                  <a:srgbClr val="002060"/>
                </a:solidFill>
                <a:latin typeface="Calibri Light"/>
                <a:cs typeface="Calibri Light"/>
              </a:rPr>
              <a:t>th</a:t>
            </a:r>
            <a:r>
              <a:rPr lang="en-CA" sz="2000" b="0" dirty="0">
                <a:solidFill>
                  <a:srgbClr val="002060"/>
                </a:solidFill>
                <a:latin typeface="Calibri Light"/>
                <a:cs typeface="Calibri Light"/>
              </a:rPr>
              <a:t>ese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m</a:t>
            </a:r>
            <a:r>
              <a:rPr lang="en-CA"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odes</a:t>
            </a: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?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455295" indent="-342900">
              <a:lnSpc>
                <a:spcPct val="100000"/>
              </a:lnSpc>
              <a:spcBef>
                <a:spcPts val="2185"/>
              </a:spcBef>
              <a:buFont typeface="Arial" panose="020B0604020202020204" pitchFamily="34" charset="0"/>
              <a:buChar char="•"/>
            </a:pPr>
            <a:r>
              <a:rPr sz="2000" b="0" spc="-10" dirty="0">
                <a:solidFill>
                  <a:srgbClr val="002060"/>
                </a:solidFill>
                <a:latin typeface="Calibri Light"/>
                <a:cs typeface="Calibri Light"/>
              </a:rPr>
              <a:t>Provide</a:t>
            </a:r>
            <a:r>
              <a:rPr sz="20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example</a:t>
            </a:r>
            <a:r>
              <a:rPr lang="en-CA" sz="2000" b="0" dirty="0">
                <a:solidFill>
                  <a:srgbClr val="002060"/>
                </a:solidFill>
                <a:latin typeface="Calibri Light"/>
                <a:cs typeface="Calibri Light"/>
              </a:rPr>
              <a:t>s of one company each t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hat</a:t>
            </a:r>
            <a:r>
              <a:rPr sz="20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should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dirty="0">
                <a:solidFill>
                  <a:srgbClr val="002060"/>
                </a:solidFill>
                <a:latin typeface="Calibri Light"/>
                <a:cs typeface="Calibri Light"/>
              </a:rPr>
              <a:t>consider</a:t>
            </a:r>
            <a:r>
              <a:rPr sz="20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FDI</a:t>
            </a:r>
            <a:r>
              <a:rPr lang="en-CA" sz="2000" b="0" spc="-20" dirty="0">
                <a:solidFill>
                  <a:srgbClr val="002060"/>
                </a:solidFill>
                <a:latin typeface="Calibri Light"/>
                <a:cs typeface="Calibri Light"/>
              </a:rPr>
              <a:t>,</a:t>
            </a:r>
            <a:r>
              <a:rPr lang="en-CA" sz="2000" spc="-20" dirty="0">
                <a:solidFill>
                  <a:srgbClr val="002060"/>
                </a:solidFill>
                <a:latin typeface="Calibri Light"/>
                <a:cs typeface="Calibri Light"/>
              </a:rPr>
              <a:t> and partnership</a:t>
            </a:r>
            <a:endParaRPr sz="2000" dirty="0">
              <a:solidFill>
                <a:srgbClr val="002060"/>
              </a:solidFill>
              <a:latin typeface="Calibri Light"/>
              <a:cs typeface="Calibri Light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797763" y="525907"/>
            <a:ext cx="9343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MARKET</a:t>
            </a:r>
            <a:r>
              <a:rPr sz="4800" b="0" spc="-14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ENTRY</a:t>
            </a:r>
            <a:r>
              <a:rPr sz="4800" b="0" spc="-12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60" dirty="0">
                <a:solidFill>
                  <a:srgbClr val="073D88"/>
                </a:solidFill>
                <a:latin typeface="Calibri"/>
                <a:cs typeface="Calibri"/>
              </a:rPr>
              <a:t>STRATEGY</a:t>
            </a:r>
            <a:r>
              <a:rPr sz="4800" b="0" spc="-10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–</a:t>
            </a:r>
            <a:r>
              <a:rPr sz="4800" b="0" spc="-13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GROUP</a:t>
            </a:r>
            <a:r>
              <a:rPr sz="4800" b="0" spc="-13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50" dirty="0">
                <a:solidFill>
                  <a:srgbClr val="073D88"/>
                </a:solidFill>
                <a:latin typeface="Calibri"/>
                <a:cs typeface="Calibri"/>
              </a:rPr>
              <a:t>2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767892" y="1314450"/>
            <a:ext cx="9652000" cy="29546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5334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solidFill>
                  <a:srgbClr val="DD5A94"/>
                </a:solidFill>
                <a:latin typeface="Calibri"/>
                <a:cs typeface="Calibri"/>
              </a:rPr>
              <a:t>E-</a:t>
            </a:r>
            <a:r>
              <a:rPr sz="3200" spc="-25" dirty="0">
                <a:solidFill>
                  <a:srgbClr val="DD5A94"/>
                </a:solidFill>
                <a:latin typeface="Calibri"/>
                <a:cs typeface="Calibri"/>
              </a:rPr>
              <a:t>COMMERCE/DIGITAL</a:t>
            </a:r>
            <a:r>
              <a:rPr sz="3200" spc="-50" dirty="0">
                <a:solidFill>
                  <a:srgbClr val="DD5A94"/>
                </a:solidFill>
                <a:latin typeface="Calibri"/>
                <a:cs typeface="Calibri"/>
              </a:rPr>
              <a:t> </a:t>
            </a:r>
            <a:r>
              <a:rPr sz="3200" spc="-10" dirty="0">
                <a:solidFill>
                  <a:srgbClr val="DD5A94"/>
                </a:solidFill>
                <a:latin typeface="Calibri"/>
                <a:cs typeface="Calibri"/>
              </a:rPr>
              <a:t>MARKETING</a:t>
            </a:r>
            <a:endParaRPr sz="3200" dirty="0">
              <a:latin typeface="Calibri"/>
              <a:cs typeface="Calibri"/>
            </a:endParaRPr>
          </a:p>
          <a:p>
            <a:pPr marL="355600" marR="5080" indent="-342900">
              <a:lnSpc>
                <a:spcPct val="124200"/>
              </a:lnSpc>
              <a:spcBef>
                <a:spcPts val="3325"/>
              </a:spcBef>
              <a:buFont typeface="Arial" panose="020B0604020202020204" pitchFamily="34" charset="0"/>
              <a:buChar char="•"/>
            </a:pPr>
            <a:r>
              <a:rPr lang="en-CA" sz="2400" dirty="0">
                <a:solidFill>
                  <a:srgbClr val="002060"/>
                </a:solidFill>
                <a:latin typeface="Calibri Light"/>
                <a:cs typeface="Calibri Light"/>
              </a:rPr>
              <a:t>D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escribe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factors</a:t>
            </a:r>
            <a:r>
              <a:rPr sz="24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would</a:t>
            </a:r>
            <a:r>
              <a:rPr sz="24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indicate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should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using </a:t>
            </a: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e-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commerce/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digital</a:t>
            </a:r>
            <a:r>
              <a:rPr sz="2400" b="0" spc="-8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marketing</a:t>
            </a:r>
            <a:r>
              <a:rPr lang="en-CA"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 rather than the traditional methods</a:t>
            </a:r>
            <a:endParaRPr sz="24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355600" marR="208279" indent="-342900">
              <a:lnSpc>
                <a:spcPct val="123800"/>
              </a:lnSpc>
              <a:spcBef>
                <a:spcPts val="1605"/>
              </a:spcBef>
              <a:buFont typeface="Arial" panose="020B0604020202020204" pitchFamily="34" charset="0"/>
              <a:buChar char="•"/>
            </a:pP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Describe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pros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cons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this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sales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channel,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provide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an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example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of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a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that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should</a:t>
            </a:r>
            <a:r>
              <a:rPr sz="2400" b="0" spc="-3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using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this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channel</a:t>
            </a:r>
            <a:endParaRPr sz="2400" dirty="0">
              <a:solidFill>
                <a:srgbClr val="002060"/>
              </a:solidFill>
              <a:latin typeface="Calibri Light"/>
              <a:cs typeface="Calibri Light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797763" y="491109"/>
            <a:ext cx="934339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MARKET</a:t>
            </a:r>
            <a:r>
              <a:rPr sz="4800" b="0" spc="-14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ENTRY</a:t>
            </a:r>
            <a:r>
              <a:rPr sz="4800" b="0" spc="-12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60" dirty="0">
                <a:solidFill>
                  <a:srgbClr val="073D88"/>
                </a:solidFill>
                <a:latin typeface="Calibri"/>
                <a:cs typeface="Calibri"/>
              </a:rPr>
              <a:t>STRATEGY</a:t>
            </a:r>
            <a:r>
              <a:rPr sz="4800" b="0" spc="-10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–</a:t>
            </a:r>
            <a:r>
              <a:rPr sz="4800" b="0" spc="-13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GROUP</a:t>
            </a:r>
            <a:r>
              <a:rPr sz="4800" b="0" spc="-130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50" dirty="0">
                <a:solidFill>
                  <a:srgbClr val="073D88"/>
                </a:solidFill>
                <a:latin typeface="Calibri"/>
                <a:cs typeface="Calibri"/>
              </a:rPr>
              <a:t>3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97737" y="3527805"/>
            <a:ext cx="7941463" cy="73032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en-US" sz="4650" b="1" dirty="0">
                <a:solidFill>
                  <a:srgbClr val="D96B99"/>
                </a:solidFill>
                <a:latin typeface="Calibri"/>
                <a:cs typeface="Calibri"/>
              </a:rPr>
              <a:t>Groups Present Their Findings</a:t>
            </a:r>
            <a:endParaRPr sz="465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737" y="3227070"/>
            <a:ext cx="9558020" cy="615297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4630"/>
              </a:lnSpc>
              <a:spcBef>
                <a:spcPts val="120"/>
              </a:spcBef>
            </a:pPr>
            <a:r>
              <a:rPr dirty="0"/>
              <a:t>BUSINESS</a:t>
            </a:r>
            <a:r>
              <a:rPr spc="-50" dirty="0"/>
              <a:t> </a:t>
            </a:r>
            <a:r>
              <a:rPr dirty="0"/>
              <a:t>MODEL</a:t>
            </a:r>
            <a:r>
              <a:rPr spc="-35" dirty="0"/>
              <a:t> </a:t>
            </a:r>
            <a:r>
              <a:rPr spc="-10" dirty="0"/>
              <a:t>CANVAS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935211" y="5326379"/>
            <a:ext cx="2539365" cy="1531620"/>
          </a:xfrm>
          <a:custGeom>
            <a:avLst/>
            <a:gdLst/>
            <a:ahLst/>
            <a:cxnLst/>
            <a:rect l="l" t="t" r="r" b="b"/>
            <a:pathLst>
              <a:path w="2539365" h="1531620">
                <a:moveTo>
                  <a:pt x="1942338" y="0"/>
                </a:moveTo>
                <a:lnTo>
                  <a:pt x="1887831" y="2100"/>
                </a:lnTo>
                <a:lnTo>
                  <a:pt x="1834586" y="8341"/>
                </a:lnTo>
                <a:lnTo>
                  <a:pt x="1782915" y="18626"/>
                </a:lnTo>
                <a:lnTo>
                  <a:pt x="1733128" y="32863"/>
                </a:lnTo>
                <a:lnTo>
                  <a:pt x="1685537" y="50956"/>
                </a:lnTo>
                <a:lnTo>
                  <a:pt x="1640454" y="72813"/>
                </a:lnTo>
                <a:lnTo>
                  <a:pt x="1598190" y="98338"/>
                </a:lnTo>
                <a:lnTo>
                  <a:pt x="1559056" y="127439"/>
                </a:lnTo>
                <a:lnTo>
                  <a:pt x="1523365" y="160020"/>
                </a:lnTo>
                <a:lnTo>
                  <a:pt x="0" y="1531619"/>
                </a:lnTo>
                <a:lnTo>
                  <a:pt x="2538984" y="1531619"/>
                </a:lnTo>
                <a:lnTo>
                  <a:pt x="2538984" y="537210"/>
                </a:lnTo>
                <a:lnTo>
                  <a:pt x="2536798" y="490788"/>
                </a:lnTo>
                <a:lnTo>
                  <a:pt x="2530359" y="445476"/>
                </a:lnTo>
                <a:lnTo>
                  <a:pt x="2519845" y="401434"/>
                </a:lnTo>
                <a:lnTo>
                  <a:pt x="2505434" y="358822"/>
                </a:lnTo>
                <a:lnTo>
                  <a:pt x="2487302" y="317800"/>
                </a:lnTo>
                <a:lnTo>
                  <a:pt x="2465628" y="278527"/>
                </a:lnTo>
                <a:lnTo>
                  <a:pt x="2440590" y="241164"/>
                </a:lnTo>
                <a:lnTo>
                  <a:pt x="2412364" y="205871"/>
                </a:lnTo>
                <a:lnTo>
                  <a:pt x="2381129" y="172808"/>
                </a:lnTo>
                <a:lnTo>
                  <a:pt x="2347061" y="142134"/>
                </a:lnTo>
                <a:lnTo>
                  <a:pt x="2310340" y="114010"/>
                </a:lnTo>
                <a:lnTo>
                  <a:pt x="2271143" y="88595"/>
                </a:lnTo>
                <a:lnTo>
                  <a:pt x="2229646" y="66050"/>
                </a:lnTo>
                <a:lnTo>
                  <a:pt x="2186028" y="46534"/>
                </a:lnTo>
                <a:lnTo>
                  <a:pt x="2140467" y="30208"/>
                </a:lnTo>
                <a:lnTo>
                  <a:pt x="2093139" y="17232"/>
                </a:lnTo>
                <a:lnTo>
                  <a:pt x="2044223" y="7765"/>
                </a:lnTo>
                <a:lnTo>
                  <a:pt x="1993897" y="1968"/>
                </a:lnTo>
                <a:lnTo>
                  <a:pt x="1942338" y="0"/>
                </a:lnTo>
                <a:close/>
              </a:path>
            </a:pathLst>
          </a:custGeom>
          <a:solidFill>
            <a:srgbClr val="D72C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1719052" y="6424980"/>
            <a:ext cx="22987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5" dirty="0">
                <a:solidFill>
                  <a:srgbClr val="1F384A"/>
                </a:solidFill>
                <a:latin typeface="Arial"/>
                <a:cs typeface="Arial"/>
              </a:rPr>
              <a:t>33</a:t>
            </a:r>
            <a:endParaRPr sz="14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5081270" cy="6858000"/>
          </a:xfrm>
          <a:custGeom>
            <a:avLst/>
            <a:gdLst/>
            <a:ahLst/>
            <a:cxnLst/>
            <a:rect l="l" t="t" r="r" b="b"/>
            <a:pathLst>
              <a:path w="5081270" h="6858000">
                <a:moveTo>
                  <a:pt x="1070787" y="0"/>
                </a:moveTo>
                <a:lnTo>
                  <a:pt x="0" y="0"/>
                </a:lnTo>
                <a:lnTo>
                  <a:pt x="0" y="6857999"/>
                </a:lnTo>
                <a:lnTo>
                  <a:pt x="4771" y="6857999"/>
                </a:lnTo>
                <a:lnTo>
                  <a:pt x="4865243" y="2503170"/>
                </a:lnTo>
                <a:lnTo>
                  <a:pt x="4902145" y="2470640"/>
                </a:lnTo>
                <a:lnTo>
                  <a:pt x="4936451" y="2434955"/>
                </a:lnTo>
                <a:lnTo>
                  <a:pt x="4967856" y="2396390"/>
                </a:lnTo>
                <a:lnTo>
                  <a:pt x="4996059" y="2355220"/>
                </a:lnTo>
                <a:lnTo>
                  <a:pt x="5020754" y="2311717"/>
                </a:lnTo>
                <a:lnTo>
                  <a:pt x="5041639" y="2266157"/>
                </a:lnTo>
                <a:lnTo>
                  <a:pt x="5058412" y="2218814"/>
                </a:lnTo>
                <a:lnTo>
                  <a:pt x="5070767" y="2169962"/>
                </a:lnTo>
                <a:lnTo>
                  <a:pt x="5078403" y="2119876"/>
                </a:lnTo>
                <a:lnTo>
                  <a:pt x="5081016" y="2068829"/>
                </a:lnTo>
                <a:lnTo>
                  <a:pt x="5078680" y="2019164"/>
                </a:lnTo>
                <a:lnTo>
                  <a:pt x="5071810" y="1970819"/>
                </a:lnTo>
                <a:lnTo>
                  <a:pt x="5060608" y="1923897"/>
                </a:lnTo>
                <a:lnTo>
                  <a:pt x="5045277" y="1878499"/>
                </a:lnTo>
                <a:lnTo>
                  <a:pt x="5026020" y="1834726"/>
                </a:lnTo>
                <a:lnTo>
                  <a:pt x="5003040" y="1792681"/>
                </a:lnTo>
                <a:lnTo>
                  <a:pt x="4976539" y="1752464"/>
                </a:lnTo>
                <a:lnTo>
                  <a:pt x="4946722" y="1714178"/>
                </a:lnTo>
                <a:lnTo>
                  <a:pt x="4913790" y="1677924"/>
                </a:lnTo>
                <a:lnTo>
                  <a:pt x="4877947" y="1643803"/>
                </a:lnTo>
                <a:lnTo>
                  <a:pt x="4839396" y="1611917"/>
                </a:lnTo>
                <a:lnTo>
                  <a:pt x="4798340" y="1582369"/>
                </a:lnTo>
                <a:lnTo>
                  <a:pt x="4754981" y="1555258"/>
                </a:lnTo>
                <a:lnTo>
                  <a:pt x="4709524" y="1530688"/>
                </a:lnTo>
                <a:lnTo>
                  <a:pt x="4662170" y="1508760"/>
                </a:lnTo>
                <a:lnTo>
                  <a:pt x="1070787" y="0"/>
                </a:lnTo>
                <a:close/>
              </a:path>
            </a:pathLst>
          </a:custGeom>
          <a:solidFill>
            <a:srgbClr val="00BEB3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5157596" y="3416249"/>
            <a:ext cx="4669790" cy="1762760"/>
          </a:xfrm>
          <a:prstGeom prst="rect">
            <a:avLst/>
          </a:prstGeom>
        </p:spPr>
        <p:txBody>
          <a:bodyPr vert="horz" wrap="square" lIns="0" tIns="124460" rIns="0" bIns="0" rtlCol="0">
            <a:spAutoFit/>
          </a:bodyPr>
          <a:lstStyle/>
          <a:p>
            <a:pPr marL="12700" marR="5080">
              <a:lnSpc>
                <a:spcPts val="4900"/>
              </a:lnSpc>
              <a:spcBef>
                <a:spcPts val="980"/>
              </a:spcBef>
            </a:pPr>
            <a:r>
              <a:rPr sz="4800" dirty="0">
                <a:solidFill>
                  <a:srgbClr val="1F384A"/>
                </a:solidFill>
                <a:latin typeface="Arial"/>
                <a:cs typeface="Arial"/>
              </a:rPr>
              <a:t>Business</a:t>
            </a:r>
            <a:r>
              <a:rPr sz="4800" spc="-204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4800" spc="-10" dirty="0">
                <a:solidFill>
                  <a:srgbClr val="1F384A"/>
                </a:solidFill>
                <a:latin typeface="Arial"/>
                <a:cs typeface="Arial"/>
              </a:rPr>
              <a:t>Model Canvas</a:t>
            </a:r>
            <a:endParaRPr sz="48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2400" b="0" dirty="0">
                <a:solidFill>
                  <a:srgbClr val="1F384A"/>
                </a:solidFill>
                <a:latin typeface="Arial"/>
                <a:cs typeface="Arial"/>
              </a:rPr>
              <a:t>Now</a:t>
            </a:r>
            <a:r>
              <a:rPr sz="2400" b="0" spc="-60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1F384A"/>
                </a:solidFill>
                <a:latin typeface="Arial"/>
                <a:cs typeface="Arial"/>
              </a:rPr>
              <a:t>let’s</a:t>
            </a:r>
            <a:r>
              <a:rPr sz="2400" b="0" spc="-55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1F384A"/>
                </a:solidFill>
                <a:latin typeface="Arial"/>
                <a:cs typeface="Arial"/>
              </a:rPr>
              <a:t>talk</a:t>
            </a:r>
            <a:r>
              <a:rPr sz="2400" b="0" spc="-60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2400" b="0" dirty="0">
                <a:solidFill>
                  <a:srgbClr val="1F384A"/>
                </a:solidFill>
                <a:latin typeface="Arial"/>
                <a:cs typeface="Arial"/>
              </a:rPr>
              <a:t>about</a:t>
            </a:r>
            <a:r>
              <a:rPr sz="2400" b="0" spc="-60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2400" b="0" spc="-20" dirty="0">
                <a:solidFill>
                  <a:srgbClr val="1F384A"/>
                </a:solidFill>
                <a:latin typeface="Arial"/>
                <a:cs typeface="Arial"/>
              </a:rPr>
              <a:t>you!</a:t>
            </a:r>
            <a:endParaRPr sz="24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22354" y="6424980"/>
            <a:ext cx="22987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5" dirty="0">
                <a:solidFill>
                  <a:srgbClr val="1F384A"/>
                </a:solidFill>
                <a:latin typeface="Arial"/>
                <a:cs typeface="Arial"/>
              </a:rPr>
              <a:t>34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263883" y="428244"/>
            <a:ext cx="459105" cy="428625"/>
            <a:chOff x="11263883" y="428244"/>
            <a:chExt cx="459105" cy="428625"/>
          </a:xfrm>
        </p:grpSpPr>
        <p:sp>
          <p:nvSpPr>
            <p:cNvPr id="4" name="object 4"/>
            <p:cNvSpPr/>
            <p:nvPr/>
          </p:nvSpPr>
          <p:spPr>
            <a:xfrm>
              <a:off x="11263883" y="428244"/>
              <a:ext cx="459105" cy="428625"/>
            </a:xfrm>
            <a:custGeom>
              <a:avLst/>
              <a:gdLst/>
              <a:ahLst/>
              <a:cxnLst/>
              <a:rect l="l" t="t" r="r" b="b"/>
              <a:pathLst>
                <a:path w="459104" h="428625">
                  <a:moveTo>
                    <a:pt x="288925" y="0"/>
                  </a:moveTo>
                  <a:lnTo>
                    <a:pt x="169799" y="0"/>
                  </a:lnTo>
                  <a:lnTo>
                    <a:pt x="169799" y="121157"/>
                  </a:lnTo>
                  <a:lnTo>
                    <a:pt x="164338" y="126110"/>
                  </a:lnTo>
                  <a:lnTo>
                    <a:pt x="155067" y="126110"/>
                  </a:lnTo>
                  <a:lnTo>
                    <a:pt x="49784" y="82168"/>
                  </a:lnTo>
                  <a:lnTo>
                    <a:pt x="0" y="179323"/>
                  </a:lnTo>
                  <a:lnTo>
                    <a:pt x="96900" y="219963"/>
                  </a:lnTo>
                  <a:lnTo>
                    <a:pt x="101473" y="221614"/>
                  </a:lnTo>
                  <a:lnTo>
                    <a:pt x="105156" y="225805"/>
                  </a:lnTo>
                  <a:lnTo>
                    <a:pt x="105156" y="234060"/>
                  </a:lnTo>
                  <a:lnTo>
                    <a:pt x="103377" y="236473"/>
                  </a:lnTo>
                  <a:lnTo>
                    <a:pt x="23114" y="308736"/>
                  </a:lnTo>
                  <a:lnTo>
                    <a:pt x="107061" y="384175"/>
                  </a:lnTo>
                  <a:lnTo>
                    <a:pt x="186436" y="313689"/>
                  </a:lnTo>
                  <a:lnTo>
                    <a:pt x="188341" y="311276"/>
                  </a:lnTo>
                  <a:lnTo>
                    <a:pt x="191897" y="310388"/>
                  </a:lnTo>
                  <a:lnTo>
                    <a:pt x="202184" y="310388"/>
                  </a:lnTo>
                  <a:lnTo>
                    <a:pt x="207645" y="315340"/>
                  </a:lnTo>
                  <a:lnTo>
                    <a:pt x="207645" y="428243"/>
                  </a:lnTo>
                  <a:lnTo>
                    <a:pt x="250063" y="428243"/>
                  </a:lnTo>
                  <a:lnTo>
                    <a:pt x="250063" y="315340"/>
                  </a:lnTo>
                  <a:lnTo>
                    <a:pt x="255650" y="310388"/>
                  </a:lnTo>
                  <a:lnTo>
                    <a:pt x="266700" y="310388"/>
                  </a:lnTo>
                  <a:lnTo>
                    <a:pt x="269494" y="311276"/>
                  </a:lnTo>
                  <a:lnTo>
                    <a:pt x="350774" y="384175"/>
                  </a:lnTo>
                  <a:lnTo>
                    <a:pt x="434721" y="308736"/>
                  </a:lnTo>
                  <a:lnTo>
                    <a:pt x="354330" y="236473"/>
                  </a:lnTo>
                  <a:lnTo>
                    <a:pt x="353568" y="234060"/>
                  </a:lnTo>
                  <a:lnTo>
                    <a:pt x="353568" y="230758"/>
                  </a:lnTo>
                  <a:lnTo>
                    <a:pt x="353568" y="225805"/>
                  </a:lnTo>
                  <a:lnTo>
                    <a:pt x="356235" y="221614"/>
                  </a:lnTo>
                  <a:lnTo>
                    <a:pt x="360807" y="219963"/>
                  </a:lnTo>
                  <a:lnTo>
                    <a:pt x="458724" y="179323"/>
                  </a:lnTo>
                  <a:lnTo>
                    <a:pt x="407924" y="82168"/>
                  </a:lnTo>
                  <a:lnTo>
                    <a:pt x="306450" y="124459"/>
                  </a:lnTo>
                  <a:lnTo>
                    <a:pt x="305435" y="125348"/>
                  </a:lnTo>
                  <a:lnTo>
                    <a:pt x="303657" y="126110"/>
                  </a:lnTo>
                  <a:lnTo>
                    <a:pt x="294386" y="126110"/>
                  </a:lnTo>
                  <a:lnTo>
                    <a:pt x="288925" y="121157"/>
                  </a:lnTo>
                  <a:lnTo>
                    <a:pt x="288925" y="0"/>
                  </a:lnTo>
                  <a:close/>
                </a:path>
              </a:pathLst>
            </a:custGeom>
            <a:solidFill>
              <a:srgbClr val="D72C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92483" y="428244"/>
              <a:ext cx="230504" cy="428625"/>
            </a:xfrm>
            <a:custGeom>
              <a:avLst/>
              <a:gdLst/>
              <a:ahLst/>
              <a:cxnLst/>
              <a:rect l="l" t="t" r="r" b="b"/>
              <a:pathLst>
                <a:path w="230504" h="428625">
                  <a:moveTo>
                    <a:pt x="60071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21209" y="428243"/>
                  </a:lnTo>
                  <a:lnTo>
                    <a:pt x="21209" y="315340"/>
                  </a:lnTo>
                  <a:lnTo>
                    <a:pt x="26797" y="310388"/>
                  </a:lnTo>
                  <a:lnTo>
                    <a:pt x="204280" y="310388"/>
                  </a:lnTo>
                  <a:lnTo>
                    <a:pt x="206121" y="308736"/>
                  </a:lnTo>
                  <a:lnTo>
                    <a:pt x="128397" y="239013"/>
                  </a:lnTo>
                  <a:lnTo>
                    <a:pt x="125730" y="236473"/>
                  </a:lnTo>
                  <a:lnTo>
                    <a:pt x="124841" y="234060"/>
                  </a:lnTo>
                  <a:lnTo>
                    <a:pt x="124841" y="225805"/>
                  </a:lnTo>
                  <a:lnTo>
                    <a:pt x="127508" y="221614"/>
                  </a:lnTo>
                  <a:lnTo>
                    <a:pt x="132207" y="219963"/>
                  </a:lnTo>
                  <a:lnTo>
                    <a:pt x="230124" y="179323"/>
                  </a:lnTo>
                  <a:lnTo>
                    <a:pt x="202230" y="126110"/>
                  </a:lnTo>
                  <a:lnTo>
                    <a:pt x="65659" y="126110"/>
                  </a:lnTo>
                  <a:lnTo>
                    <a:pt x="60071" y="121157"/>
                  </a:lnTo>
                  <a:lnTo>
                    <a:pt x="60071" y="0"/>
                  </a:lnTo>
                  <a:close/>
                </a:path>
                <a:path w="230504" h="428625">
                  <a:moveTo>
                    <a:pt x="204280" y="310388"/>
                  </a:moveTo>
                  <a:lnTo>
                    <a:pt x="37846" y="310388"/>
                  </a:lnTo>
                  <a:lnTo>
                    <a:pt x="40640" y="311276"/>
                  </a:lnTo>
                  <a:lnTo>
                    <a:pt x="43434" y="313689"/>
                  </a:lnTo>
                  <a:lnTo>
                    <a:pt x="122047" y="384175"/>
                  </a:lnTo>
                  <a:lnTo>
                    <a:pt x="204280" y="310388"/>
                  </a:lnTo>
                  <a:close/>
                </a:path>
                <a:path w="230504" h="428625">
                  <a:moveTo>
                    <a:pt x="179197" y="82168"/>
                  </a:moveTo>
                  <a:lnTo>
                    <a:pt x="77597" y="124459"/>
                  </a:lnTo>
                  <a:lnTo>
                    <a:pt x="76708" y="125348"/>
                  </a:lnTo>
                  <a:lnTo>
                    <a:pt x="74802" y="126110"/>
                  </a:lnTo>
                  <a:lnTo>
                    <a:pt x="202230" y="126110"/>
                  </a:lnTo>
                  <a:lnTo>
                    <a:pt x="179197" y="82168"/>
                  </a:lnTo>
                  <a:close/>
                </a:path>
              </a:pathLst>
            </a:custGeom>
            <a:solidFill>
              <a:srgbClr val="A81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103947" y="344650"/>
            <a:ext cx="4578350" cy="61150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dirty="0">
                <a:solidFill>
                  <a:srgbClr val="A8162C"/>
                </a:solidFill>
                <a:latin typeface="Arial"/>
                <a:cs typeface="Arial"/>
              </a:rPr>
              <a:t>The</a:t>
            </a:r>
            <a:r>
              <a:rPr sz="3850" spc="-90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sz="3850" dirty="0">
                <a:solidFill>
                  <a:srgbClr val="A8162C"/>
                </a:solidFill>
                <a:latin typeface="Arial"/>
                <a:cs typeface="Arial"/>
              </a:rPr>
              <a:t>BMC</a:t>
            </a:r>
            <a:r>
              <a:rPr sz="3850" spc="-90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sz="3850" spc="-10" dirty="0">
                <a:solidFill>
                  <a:srgbClr val="A8162C"/>
                </a:solidFill>
                <a:latin typeface="Arial"/>
                <a:cs typeface="Arial"/>
              </a:rPr>
              <a:t>Explained</a:t>
            </a:r>
            <a:endParaRPr sz="3850" dirty="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85800" y="859623"/>
            <a:ext cx="9992995" cy="4550577"/>
            <a:chOff x="739140" y="1261872"/>
            <a:chExt cx="9992995" cy="524446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10868" y="1373124"/>
              <a:ext cx="8985504" cy="5055108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39140" y="1261871"/>
              <a:ext cx="9992995" cy="5244465"/>
            </a:xfrm>
            <a:custGeom>
              <a:avLst/>
              <a:gdLst/>
              <a:ahLst/>
              <a:cxnLst/>
              <a:rect l="l" t="t" r="r" b="b"/>
              <a:pathLst>
                <a:path w="9992995" h="5244465">
                  <a:moveTo>
                    <a:pt x="9857232" y="0"/>
                  </a:moveTo>
                  <a:lnTo>
                    <a:pt x="871728" y="0"/>
                  </a:lnTo>
                  <a:lnTo>
                    <a:pt x="871728" y="762000"/>
                  </a:lnTo>
                  <a:lnTo>
                    <a:pt x="9857232" y="762000"/>
                  </a:lnTo>
                  <a:lnTo>
                    <a:pt x="9857232" y="0"/>
                  </a:lnTo>
                  <a:close/>
                </a:path>
                <a:path w="9992995" h="5244465">
                  <a:moveTo>
                    <a:pt x="9992868" y="4482084"/>
                  </a:moveTo>
                  <a:lnTo>
                    <a:pt x="0" y="4482084"/>
                  </a:lnTo>
                  <a:lnTo>
                    <a:pt x="0" y="5244084"/>
                  </a:lnTo>
                  <a:lnTo>
                    <a:pt x="9992868" y="5244084"/>
                  </a:lnTo>
                  <a:lnTo>
                    <a:pt x="9992868" y="448208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F750989D-4475-157A-F736-C02E68CE767C}"/>
              </a:ext>
            </a:extLst>
          </p:cNvPr>
          <p:cNvSpPr txBox="1"/>
          <p:nvPr/>
        </p:nvSpPr>
        <p:spPr>
          <a:xfrm>
            <a:off x="3001362" y="5041170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dirty="0">
                <a:hlinkClick r:id="rId3"/>
              </a:rPr>
              <a:t>https://www.youtube.com/watch?v=wlKP-BaC0jA&amp;t=10s</a:t>
            </a:r>
            <a:r>
              <a:rPr lang="en-CA" dirty="0"/>
              <a:t>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22354" y="6424980"/>
            <a:ext cx="22987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5" dirty="0">
                <a:solidFill>
                  <a:srgbClr val="1F384A"/>
                </a:solidFill>
                <a:latin typeface="Arial"/>
                <a:cs typeface="Arial"/>
              </a:rPr>
              <a:t>36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263883" y="428244"/>
            <a:ext cx="459105" cy="428625"/>
            <a:chOff x="11263883" y="428244"/>
            <a:chExt cx="459105" cy="428625"/>
          </a:xfrm>
        </p:grpSpPr>
        <p:sp>
          <p:nvSpPr>
            <p:cNvPr id="4" name="object 4"/>
            <p:cNvSpPr/>
            <p:nvPr/>
          </p:nvSpPr>
          <p:spPr>
            <a:xfrm>
              <a:off x="11263883" y="428244"/>
              <a:ext cx="459105" cy="428625"/>
            </a:xfrm>
            <a:custGeom>
              <a:avLst/>
              <a:gdLst/>
              <a:ahLst/>
              <a:cxnLst/>
              <a:rect l="l" t="t" r="r" b="b"/>
              <a:pathLst>
                <a:path w="459104" h="428625">
                  <a:moveTo>
                    <a:pt x="288925" y="0"/>
                  </a:moveTo>
                  <a:lnTo>
                    <a:pt x="169799" y="0"/>
                  </a:lnTo>
                  <a:lnTo>
                    <a:pt x="169799" y="121157"/>
                  </a:lnTo>
                  <a:lnTo>
                    <a:pt x="164338" y="126110"/>
                  </a:lnTo>
                  <a:lnTo>
                    <a:pt x="155067" y="126110"/>
                  </a:lnTo>
                  <a:lnTo>
                    <a:pt x="49784" y="82168"/>
                  </a:lnTo>
                  <a:lnTo>
                    <a:pt x="0" y="179323"/>
                  </a:lnTo>
                  <a:lnTo>
                    <a:pt x="96900" y="219963"/>
                  </a:lnTo>
                  <a:lnTo>
                    <a:pt x="101473" y="221614"/>
                  </a:lnTo>
                  <a:lnTo>
                    <a:pt x="105156" y="225805"/>
                  </a:lnTo>
                  <a:lnTo>
                    <a:pt x="105156" y="234060"/>
                  </a:lnTo>
                  <a:lnTo>
                    <a:pt x="103377" y="236473"/>
                  </a:lnTo>
                  <a:lnTo>
                    <a:pt x="23114" y="308736"/>
                  </a:lnTo>
                  <a:lnTo>
                    <a:pt x="107061" y="384175"/>
                  </a:lnTo>
                  <a:lnTo>
                    <a:pt x="186436" y="313689"/>
                  </a:lnTo>
                  <a:lnTo>
                    <a:pt x="188341" y="311276"/>
                  </a:lnTo>
                  <a:lnTo>
                    <a:pt x="191897" y="310388"/>
                  </a:lnTo>
                  <a:lnTo>
                    <a:pt x="202184" y="310388"/>
                  </a:lnTo>
                  <a:lnTo>
                    <a:pt x="207645" y="315340"/>
                  </a:lnTo>
                  <a:lnTo>
                    <a:pt x="207645" y="428243"/>
                  </a:lnTo>
                  <a:lnTo>
                    <a:pt x="250063" y="428243"/>
                  </a:lnTo>
                  <a:lnTo>
                    <a:pt x="250063" y="315340"/>
                  </a:lnTo>
                  <a:lnTo>
                    <a:pt x="255650" y="310388"/>
                  </a:lnTo>
                  <a:lnTo>
                    <a:pt x="266700" y="310388"/>
                  </a:lnTo>
                  <a:lnTo>
                    <a:pt x="269494" y="311276"/>
                  </a:lnTo>
                  <a:lnTo>
                    <a:pt x="350774" y="384175"/>
                  </a:lnTo>
                  <a:lnTo>
                    <a:pt x="434721" y="308736"/>
                  </a:lnTo>
                  <a:lnTo>
                    <a:pt x="354330" y="236473"/>
                  </a:lnTo>
                  <a:lnTo>
                    <a:pt x="353568" y="234060"/>
                  </a:lnTo>
                  <a:lnTo>
                    <a:pt x="353568" y="230758"/>
                  </a:lnTo>
                  <a:lnTo>
                    <a:pt x="353568" y="225805"/>
                  </a:lnTo>
                  <a:lnTo>
                    <a:pt x="356235" y="221614"/>
                  </a:lnTo>
                  <a:lnTo>
                    <a:pt x="360807" y="219963"/>
                  </a:lnTo>
                  <a:lnTo>
                    <a:pt x="458724" y="179323"/>
                  </a:lnTo>
                  <a:lnTo>
                    <a:pt x="407924" y="82168"/>
                  </a:lnTo>
                  <a:lnTo>
                    <a:pt x="306450" y="124459"/>
                  </a:lnTo>
                  <a:lnTo>
                    <a:pt x="305435" y="125348"/>
                  </a:lnTo>
                  <a:lnTo>
                    <a:pt x="303657" y="126110"/>
                  </a:lnTo>
                  <a:lnTo>
                    <a:pt x="294386" y="126110"/>
                  </a:lnTo>
                  <a:lnTo>
                    <a:pt x="288925" y="121157"/>
                  </a:lnTo>
                  <a:lnTo>
                    <a:pt x="288925" y="0"/>
                  </a:lnTo>
                  <a:close/>
                </a:path>
              </a:pathLst>
            </a:custGeom>
            <a:solidFill>
              <a:srgbClr val="D72C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92483" y="428244"/>
              <a:ext cx="230504" cy="428625"/>
            </a:xfrm>
            <a:custGeom>
              <a:avLst/>
              <a:gdLst/>
              <a:ahLst/>
              <a:cxnLst/>
              <a:rect l="l" t="t" r="r" b="b"/>
              <a:pathLst>
                <a:path w="230504" h="428625">
                  <a:moveTo>
                    <a:pt x="60071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21209" y="428243"/>
                  </a:lnTo>
                  <a:lnTo>
                    <a:pt x="21209" y="315340"/>
                  </a:lnTo>
                  <a:lnTo>
                    <a:pt x="26797" y="310388"/>
                  </a:lnTo>
                  <a:lnTo>
                    <a:pt x="204280" y="310388"/>
                  </a:lnTo>
                  <a:lnTo>
                    <a:pt x="206121" y="308736"/>
                  </a:lnTo>
                  <a:lnTo>
                    <a:pt x="128397" y="239013"/>
                  </a:lnTo>
                  <a:lnTo>
                    <a:pt x="125730" y="236473"/>
                  </a:lnTo>
                  <a:lnTo>
                    <a:pt x="124841" y="234060"/>
                  </a:lnTo>
                  <a:lnTo>
                    <a:pt x="124841" y="225805"/>
                  </a:lnTo>
                  <a:lnTo>
                    <a:pt x="127508" y="221614"/>
                  </a:lnTo>
                  <a:lnTo>
                    <a:pt x="132207" y="219963"/>
                  </a:lnTo>
                  <a:lnTo>
                    <a:pt x="230124" y="179323"/>
                  </a:lnTo>
                  <a:lnTo>
                    <a:pt x="202230" y="126110"/>
                  </a:lnTo>
                  <a:lnTo>
                    <a:pt x="65659" y="126110"/>
                  </a:lnTo>
                  <a:lnTo>
                    <a:pt x="60071" y="121157"/>
                  </a:lnTo>
                  <a:lnTo>
                    <a:pt x="60071" y="0"/>
                  </a:lnTo>
                  <a:close/>
                </a:path>
                <a:path w="230504" h="428625">
                  <a:moveTo>
                    <a:pt x="204280" y="310388"/>
                  </a:moveTo>
                  <a:lnTo>
                    <a:pt x="37846" y="310388"/>
                  </a:lnTo>
                  <a:lnTo>
                    <a:pt x="40640" y="311276"/>
                  </a:lnTo>
                  <a:lnTo>
                    <a:pt x="43434" y="313689"/>
                  </a:lnTo>
                  <a:lnTo>
                    <a:pt x="122047" y="384175"/>
                  </a:lnTo>
                  <a:lnTo>
                    <a:pt x="204280" y="310388"/>
                  </a:lnTo>
                  <a:close/>
                </a:path>
                <a:path w="230504" h="428625">
                  <a:moveTo>
                    <a:pt x="179197" y="82168"/>
                  </a:moveTo>
                  <a:lnTo>
                    <a:pt x="77597" y="124459"/>
                  </a:lnTo>
                  <a:lnTo>
                    <a:pt x="76708" y="125348"/>
                  </a:lnTo>
                  <a:lnTo>
                    <a:pt x="74802" y="126110"/>
                  </a:lnTo>
                  <a:lnTo>
                    <a:pt x="202230" y="126110"/>
                  </a:lnTo>
                  <a:lnTo>
                    <a:pt x="179197" y="82168"/>
                  </a:lnTo>
                  <a:close/>
                </a:path>
              </a:pathLst>
            </a:custGeom>
            <a:solidFill>
              <a:srgbClr val="A81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7301" y="842517"/>
            <a:ext cx="5610225" cy="6108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3850" dirty="0">
                <a:solidFill>
                  <a:srgbClr val="A8162C"/>
                </a:solidFill>
                <a:latin typeface="Arial"/>
                <a:cs typeface="Arial"/>
              </a:rPr>
              <a:t>Business</a:t>
            </a:r>
            <a:r>
              <a:rPr sz="3850" spc="-140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sz="3850" dirty="0">
                <a:solidFill>
                  <a:srgbClr val="A8162C"/>
                </a:solidFill>
                <a:latin typeface="Arial"/>
                <a:cs typeface="Arial"/>
              </a:rPr>
              <a:t>Model</a:t>
            </a:r>
            <a:r>
              <a:rPr sz="3850" spc="-155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sz="3850" spc="-10" dirty="0">
                <a:solidFill>
                  <a:srgbClr val="A8162C"/>
                </a:solidFill>
                <a:latin typeface="Arial"/>
                <a:cs typeface="Arial"/>
              </a:rPr>
              <a:t>Canvas</a:t>
            </a:r>
            <a:endParaRPr sz="385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15083" y="1604772"/>
            <a:ext cx="8561832" cy="507796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ABE84F4-D9D9-6428-E035-8A20094AB6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2998" y="530352"/>
            <a:ext cx="9558020" cy="715581"/>
          </a:xfrm>
        </p:spPr>
        <p:txBody>
          <a:bodyPr/>
          <a:lstStyle/>
          <a:p>
            <a:r>
              <a:rPr lang="en-US" dirty="0"/>
              <a:t>Meet the Facilitators</a:t>
            </a:r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ACC932-A097-7E5D-A8DC-93B0FC54D4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8965" y="1776971"/>
            <a:ext cx="9270937" cy="1846659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Dave Archer, The Export Coach – Lead Facilitator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Kristen Rivers, Invest Nova Scotia – Business Growth Executive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b="1" dirty="0">
                <a:solidFill>
                  <a:srgbClr val="002060"/>
                </a:solidFill>
              </a:rPr>
              <a:t>Sandra Thomson, Halifax Chamber of Commerce – Event Manager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b="1" dirty="0"/>
          </a:p>
        </p:txBody>
      </p:sp>
      <p:pic>
        <p:nvPicPr>
          <p:cNvPr id="5" name="object 2">
            <a:extLst>
              <a:ext uri="{FF2B5EF4-FFF2-40B4-BE49-F238E27FC236}">
                <a16:creationId xmlns:a16="http://schemas.microsoft.com/office/drawing/2014/main" id="{33667A1E-4985-8566-B33E-EED9B3203BAB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6" name="object 3">
            <a:extLst>
              <a:ext uri="{FF2B5EF4-FFF2-40B4-BE49-F238E27FC236}">
                <a16:creationId xmlns:a16="http://schemas.microsoft.com/office/drawing/2014/main" id="{84AC919E-DE7E-FC4A-C2CD-5D02F62ED945}"/>
              </a:ext>
            </a:extLst>
          </p:cNvPr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5">
            <a:extLst>
              <a:ext uri="{FF2B5EF4-FFF2-40B4-BE49-F238E27FC236}">
                <a16:creationId xmlns:a16="http://schemas.microsoft.com/office/drawing/2014/main" id="{A4CE4032-8CD3-0CA0-BA51-D750FD547D30}"/>
              </a:ext>
            </a:extLst>
          </p:cNvPr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8" name="object 6">
              <a:extLst>
                <a:ext uri="{FF2B5EF4-FFF2-40B4-BE49-F238E27FC236}">
                  <a16:creationId xmlns:a16="http://schemas.microsoft.com/office/drawing/2014/main" id="{3AE9BEE7-DA3C-BE5D-3D2A-76443703E1FA}"/>
                </a:ext>
              </a:extLst>
            </p:cNvPr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7">
              <a:extLst>
                <a:ext uri="{FF2B5EF4-FFF2-40B4-BE49-F238E27FC236}">
                  <a16:creationId xmlns:a16="http://schemas.microsoft.com/office/drawing/2014/main" id="{AF193323-4450-A621-5ACF-FC516EC1A13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10" name="object 8">
            <a:extLst>
              <a:ext uri="{FF2B5EF4-FFF2-40B4-BE49-F238E27FC236}">
                <a16:creationId xmlns:a16="http://schemas.microsoft.com/office/drawing/2014/main" id="{07A83A04-8F83-FECB-455F-3F09FED39B60}"/>
              </a:ext>
            </a:extLst>
          </p:cNvPr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11" name="object 9">
              <a:extLst>
                <a:ext uri="{FF2B5EF4-FFF2-40B4-BE49-F238E27FC236}">
                  <a16:creationId xmlns:a16="http://schemas.microsoft.com/office/drawing/2014/main" id="{1B441F81-8327-E54A-56DB-8ABCC94AB4C9}"/>
                </a:ext>
              </a:extLst>
            </p:cNvPr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0">
              <a:extLst>
                <a:ext uri="{FF2B5EF4-FFF2-40B4-BE49-F238E27FC236}">
                  <a16:creationId xmlns:a16="http://schemas.microsoft.com/office/drawing/2014/main" id="{1AA297FC-B3F6-37B9-ED3B-DBF6BD2758B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3" name="object 11">
            <a:extLst>
              <a:ext uri="{FF2B5EF4-FFF2-40B4-BE49-F238E27FC236}">
                <a16:creationId xmlns:a16="http://schemas.microsoft.com/office/drawing/2014/main" id="{A5C615AB-3643-666D-B6F6-BA27A080C05B}"/>
              </a:ext>
            </a:extLst>
          </p:cNvPr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4" name="object 13">
            <a:extLst>
              <a:ext uri="{FF2B5EF4-FFF2-40B4-BE49-F238E27FC236}">
                <a16:creationId xmlns:a16="http://schemas.microsoft.com/office/drawing/2014/main" id="{964E3231-8A3D-9413-890F-ECFA8D1F8394}"/>
              </a:ext>
            </a:extLst>
          </p:cNvPr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pic>
        <p:nvPicPr>
          <p:cNvPr id="15" name="object 12">
            <a:extLst>
              <a:ext uri="{FF2B5EF4-FFF2-40B4-BE49-F238E27FC236}">
                <a16:creationId xmlns:a16="http://schemas.microsoft.com/office/drawing/2014/main" id="{D31D9944-BF94-C7F7-69A2-0140D0BEF5C1}"/>
              </a:ext>
            </a:extLst>
          </p:cNvPr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8496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22354" y="6424980"/>
            <a:ext cx="22987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5" dirty="0">
                <a:solidFill>
                  <a:srgbClr val="1F384A"/>
                </a:solidFill>
                <a:latin typeface="Arial"/>
                <a:cs typeface="Arial"/>
              </a:rPr>
              <a:t>37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11263883" y="428244"/>
            <a:ext cx="459105" cy="428625"/>
            <a:chOff x="11263883" y="428244"/>
            <a:chExt cx="459105" cy="428625"/>
          </a:xfrm>
        </p:grpSpPr>
        <p:sp>
          <p:nvSpPr>
            <p:cNvPr id="4" name="object 4"/>
            <p:cNvSpPr/>
            <p:nvPr/>
          </p:nvSpPr>
          <p:spPr>
            <a:xfrm>
              <a:off x="11263883" y="428244"/>
              <a:ext cx="459105" cy="428625"/>
            </a:xfrm>
            <a:custGeom>
              <a:avLst/>
              <a:gdLst/>
              <a:ahLst/>
              <a:cxnLst/>
              <a:rect l="l" t="t" r="r" b="b"/>
              <a:pathLst>
                <a:path w="459104" h="428625">
                  <a:moveTo>
                    <a:pt x="288925" y="0"/>
                  </a:moveTo>
                  <a:lnTo>
                    <a:pt x="169799" y="0"/>
                  </a:lnTo>
                  <a:lnTo>
                    <a:pt x="169799" y="121157"/>
                  </a:lnTo>
                  <a:lnTo>
                    <a:pt x="164338" y="126110"/>
                  </a:lnTo>
                  <a:lnTo>
                    <a:pt x="155067" y="126110"/>
                  </a:lnTo>
                  <a:lnTo>
                    <a:pt x="49784" y="82168"/>
                  </a:lnTo>
                  <a:lnTo>
                    <a:pt x="0" y="179323"/>
                  </a:lnTo>
                  <a:lnTo>
                    <a:pt x="96900" y="219963"/>
                  </a:lnTo>
                  <a:lnTo>
                    <a:pt x="101473" y="221614"/>
                  </a:lnTo>
                  <a:lnTo>
                    <a:pt x="105156" y="225805"/>
                  </a:lnTo>
                  <a:lnTo>
                    <a:pt x="105156" y="234060"/>
                  </a:lnTo>
                  <a:lnTo>
                    <a:pt x="103377" y="236473"/>
                  </a:lnTo>
                  <a:lnTo>
                    <a:pt x="23114" y="308736"/>
                  </a:lnTo>
                  <a:lnTo>
                    <a:pt x="107061" y="384175"/>
                  </a:lnTo>
                  <a:lnTo>
                    <a:pt x="186436" y="313689"/>
                  </a:lnTo>
                  <a:lnTo>
                    <a:pt x="188341" y="311276"/>
                  </a:lnTo>
                  <a:lnTo>
                    <a:pt x="191897" y="310388"/>
                  </a:lnTo>
                  <a:lnTo>
                    <a:pt x="202184" y="310388"/>
                  </a:lnTo>
                  <a:lnTo>
                    <a:pt x="207645" y="315340"/>
                  </a:lnTo>
                  <a:lnTo>
                    <a:pt x="207645" y="428243"/>
                  </a:lnTo>
                  <a:lnTo>
                    <a:pt x="250063" y="428243"/>
                  </a:lnTo>
                  <a:lnTo>
                    <a:pt x="250063" y="315340"/>
                  </a:lnTo>
                  <a:lnTo>
                    <a:pt x="255650" y="310388"/>
                  </a:lnTo>
                  <a:lnTo>
                    <a:pt x="266700" y="310388"/>
                  </a:lnTo>
                  <a:lnTo>
                    <a:pt x="269494" y="311276"/>
                  </a:lnTo>
                  <a:lnTo>
                    <a:pt x="350774" y="384175"/>
                  </a:lnTo>
                  <a:lnTo>
                    <a:pt x="434721" y="308736"/>
                  </a:lnTo>
                  <a:lnTo>
                    <a:pt x="354330" y="236473"/>
                  </a:lnTo>
                  <a:lnTo>
                    <a:pt x="353568" y="234060"/>
                  </a:lnTo>
                  <a:lnTo>
                    <a:pt x="353568" y="230758"/>
                  </a:lnTo>
                  <a:lnTo>
                    <a:pt x="353568" y="225805"/>
                  </a:lnTo>
                  <a:lnTo>
                    <a:pt x="356235" y="221614"/>
                  </a:lnTo>
                  <a:lnTo>
                    <a:pt x="360807" y="219963"/>
                  </a:lnTo>
                  <a:lnTo>
                    <a:pt x="458724" y="179323"/>
                  </a:lnTo>
                  <a:lnTo>
                    <a:pt x="407924" y="82168"/>
                  </a:lnTo>
                  <a:lnTo>
                    <a:pt x="306450" y="124459"/>
                  </a:lnTo>
                  <a:lnTo>
                    <a:pt x="305435" y="125348"/>
                  </a:lnTo>
                  <a:lnTo>
                    <a:pt x="303657" y="126110"/>
                  </a:lnTo>
                  <a:lnTo>
                    <a:pt x="294386" y="126110"/>
                  </a:lnTo>
                  <a:lnTo>
                    <a:pt x="288925" y="121157"/>
                  </a:lnTo>
                  <a:lnTo>
                    <a:pt x="288925" y="0"/>
                  </a:lnTo>
                  <a:close/>
                </a:path>
              </a:pathLst>
            </a:custGeom>
            <a:solidFill>
              <a:srgbClr val="D72C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92483" y="428244"/>
              <a:ext cx="230504" cy="428625"/>
            </a:xfrm>
            <a:custGeom>
              <a:avLst/>
              <a:gdLst/>
              <a:ahLst/>
              <a:cxnLst/>
              <a:rect l="l" t="t" r="r" b="b"/>
              <a:pathLst>
                <a:path w="230504" h="428625">
                  <a:moveTo>
                    <a:pt x="60071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21209" y="428243"/>
                  </a:lnTo>
                  <a:lnTo>
                    <a:pt x="21209" y="315340"/>
                  </a:lnTo>
                  <a:lnTo>
                    <a:pt x="26797" y="310388"/>
                  </a:lnTo>
                  <a:lnTo>
                    <a:pt x="204280" y="310388"/>
                  </a:lnTo>
                  <a:lnTo>
                    <a:pt x="206121" y="308736"/>
                  </a:lnTo>
                  <a:lnTo>
                    <a:pt x="128397" y="239013"/>
                  </a:lnTo>
                  <a:lnTo>
                    <a:pt x="125730" y="236473"/>
                  </a:lnTo>
                  <a:lnTo>
                    <a:pt x="124841" y="234060"/>
                  </a:lnTo>
                  <a:lnTo>
                    <a:pt x="124841" y="225805"/>
                  </a:lnTo>
                  <a:lnTo>
                    <a:pt x="127508" y="221614"/>
                  </a:lnTo>
                  <a:lnTo>
                    <a:pt x="132207" y="219963"/>
                  </a:lnTo>
                  <a:lnTo>
                    <a:pt x="230124" y="179323"/>
                  </a:lnTo>
                  <a:lnTo>
                    <a:pt x="202230" y="126110"/>
                  </a:lnTo>
                  <a:lnTo>
                    <a:pt x="65659" y="126110"/>
                  </a:lnTo>
                  <a:lnTo>
                    <a:pt x="60071" y="121157"/>
                  </a:lnTo>
                  <a:lnTo>
                    <a:pt x="60071" y="0"/>
                  </a:lnTo>
                  <a:close/>
                </a:path>
                <a:path w="230504" h="428625">
                  <a:moveTo>
                    <a:pt x="204280" y="310388"/>
                  </a:moveTo>
                  <a:lnTo>
                    <a:pt x="37846" y="310388"/>
                  </a:lnTo>
                  <a:lnTo>
                    <a:pt x="40640" y="311276"/>
                  </a:lnTo>
                  <a:lnTo>
                    <a:pt x="43434" y="313689"/>
                  </a:lnTo>
                  <a:lnTo>
                    <a:pt x="122047" y="384175"/>
                  </a:lnTo>
                  <a:lnTo>
                    <a:pt x="204280" y="310388"/>
                  </a:lnTo>
                  <a:close/>
                </a:path>
                <a:path w="230504" h="428625">
                  <a:moveTo>
                    <a:pt x="179197" y="82168"/>
                  </a:moveTo>
                  <a:lnTo>
                    <a:pt x="77597" y="124459"/>
                  </a:lnTo>
                  <a:lnTo>
                    <a:pt x="76708" y="125348"/>
                  </a:lnTo>
                  <a:lnTo>
                    <a:pt x="74802" y="126110"/>
                  </a:lnTo>
                  <a:lnTo>
                    <a:pt x="202230" y="126110"/>
                  </a:lnTo>
                  <a:lnTo>
                    <a:pt x="179197" y="82168"/>
                  </a:lnTo>
                  <a:close/>
                </a:path>
              </a:pathLst>
            </a:custGeom>
            <a:solidFill>
              <a:srgbClr val="A81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69012" y="459168"/>
            <a:ext cx="6998588" cy="65627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ts val="4185"/>
              </a:lnSpc>
              <a:spcBef>
                <a:spcPts val="90"/>
              </a:spcBef>
            </a:pPr>
            <a:r>
              <a:rPr sz="3850" dirty="0">
                <a:solidFill>
                  <a:srgbClr val="A8162C"/>
                </a:solidFill>
                <a:latin typeface="Arial"/>
                <a:cs typeface="Arial"/>
              </a:rPr>
              <a:t>The</a:t>
            </a:r>
            <a:r>
              <a:rPr sz="3850" spc="-130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lang="en-CA" sz="3850" spc="-130" dirty="0">
                <a:solidFill>
                  <a:srgbClr val="A8162C"/>
                </a:solidFill>
                <a:latin typeface="Arial"/>
                <a:cs typeface="Arial"/>
              </a:rPr>
              <a:t>B</a:t>
            </a:r>
            <a:r>
              <a:rPr sz="3850" dirty="0" err="1">
                <a:solidFill>
                  <a:srgbClr val="A8162C"/>
                </a:solidFill>
                <a:latin typeface="Arial"/>
                <a:cs typeface="Arial"/>
              </a:rPr>
              <a:t>usiness</a:t>
            </a:r>
            <a:r>
              <a:rPr sz="3850" spc="-125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lang="en-CA" sz="3850" spc="-125" dirty="0">
                <a:solidFill>
                  <a:srgbClr val="A8162C"/>
                </a:solidFill>
                <a:latin typeface="Arial"/>
                <a:cs typeface="Arial"/>
              </a:rPr>
              <a:t>M</a:t>
            </a:r>
            <a:r>
              <a:rPr sz="3850" dirty="0" err="1">
                <a:solidFill>
                  <a:srgbClr val="A8162C"/>
                </a:solidFill>
                <a:latin typeface="Arial"/>
                <a:cs typeface="Arial"/>
              </a:rPr>
              <a:t>odel</a:t>
            </a:r>
            <a:r>
              <a:rPr sz="3850" spc="-135" dirty="0">
                <a:solidFill>
                  <a:srgbClr val="A8162C"/>
                </a:solidFill>
                <a:latin typeface="Arial"/>
                <a:cs typeface="Arial"/>
              </a:rPr>
              <a:t> </a:t>
            </a:r>
            <a:r>
              <a:rPr lang="en-CA" sz="3850" spc="-10" dirty="0">
                <a:solidFill>
                  <a:srgbClr val="A8162C"/>
                </a:solidFill>
                <a:latin typeface="Arial"/>
                <a:cs typeface="Arial"/>
              </a:rPr>
              <a:t>C</a:t>
            </a:r>
            <a:r>
              <a:rPr sz="3850" spc="-10" dirty="0" err="1">
                <a:solidFill>
                  <a:srgbClr val="A8162C"/>
                </a:solidFill>
                <a:latin typeface="Arial"/>
                <a:cs typeface="Arial"/>
              </a:rPr>
              <a:t>anvas</a:t>
            </a:r>
            <a:endParaRPr sz="3850" dirty="0">
              <a:latin typeface="Arial"/>
              <a:cs typeface="Arial"/>
            </a:endParaRPr>
          </a:p>
          <a:p>
            <a:pPr marL="199390" algn="l">
              <a:lnSpc>
                <a:spcPts val="765"/>
              </a:lnSpc>
              <a:tabLst>
                <a:tab pos="3726815" algn="l"/>
              </a:tabLst>
            </a:pPr>
            <a:r>
              <a:rPr sz="1000" b="0" i="1" dirty="0">
                <a:solidFill>
                  <a:srgbClr val="1F384A"/>
                </a:solidFill>
                <a:latin typeface="Arial"/>
                <a:cs typeface="Arial"/>
              </a:rPr>
              <a:t>Designed</a:t>
            </a:r>
            <a:r>
              <a:rPr sz="1000" b="0" i="1" spc="-55" dirty="0">
                <a:solidFill>
                  <a:srgbClr val="1F384A"/>
                </a:solidFill>
                <a:latin typeface="Arial"/>
                <a:cs typeface="Arial"/>
              </a:rPr>
              <a:t> </a:t>
            </a:r>
            <a:r>
              <a:rPr sz="1000" b="0" i="1" spc="-25" dirty="0">
                <a:solidFill>
                  <a:srgbClr val="1F384A"/>
                </a:solidFill>
                <a:latin typeface="Arial"/>
                <a:cs typeface="Arial"/>
              </a:rPr>
              <a:t>by:</a:t>
            </a:r>
            <a:endParaRPr sz="1000" dirty="0">
              <a:latin typeface="Arial"/>
              <a:cs typeface="Arial"/>
            </a:endParaRPr>
          </a:p>
        </p:txBody>
      </p:sp>
      <p:graphicFrame>
        <p:nvGraphicFramePr>
          <p:cNvPr id="7" name="object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0303296"/>
              </p:ext>
            </p:extLst>
          </p:nvPr>
        </p:nvGraphicFramePr>
        <p:xfrm>
          <a:off x="1663763" y="1552130"/>
          <a:ext cx="8764904" cy="46240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697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97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99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705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97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9095">
                <a:tc>
                  <a:txBody>
                    <a:bodyPr/>
                    <a:lstStyle/>
                    <a:p>
                      <a:pPr marL="5588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8.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key</a:t>
                      </a:r>
                      <a:r>
                        <a:rPr sz="1050" spc="-2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partners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T="37465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7.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key</a:t>
                      </a:r>
                      <a:r>
                        <a:rPr sz="1050" spc="-2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activities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marL="100330" marR="7537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2.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value propositions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06680" marR="70294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4.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customer relationships</a:t>
                      </a:r>
                      <a:endParaRPr sz="1050">
                        <a:latin typeface="Arial Black"/>
                        <a:cs typeface="Arial Black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</a:tcPr>
                </a:tc>
                <a:tc rowSpan="11">
                  <a:txBody>
                    <a:bodyPr/>
                    <a:lstStyle/>
                    <a:p>
                      <a:pPr marL="113664" marR="69405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1.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customer segments</a:t>
                      </a:r>
                      <a:endParaRPr sz="1050" dirty="0">
                        <a:latin typeface="Arial Black"/>
                        <a:cs typeface="Arial Black"/>
                      </a:endParaRPr>
                    </a:p>
                    <a:p>
                      <a:pPr marL="252095" marR="450215" indent="-17272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7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750" spc="33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10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whom</a:t>
                      </a:r>
                      <a:r>
                        <a:rPr sz="1000" spc="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10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creating</a:t>
                      </a:r>
                      <a:r>
                        <a:rPr sz="1000" spc="-5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value?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80010">
                        <a:lnSpc>
                          <a:spcPct val="100000"/>
                        </a:lnSpc>
                      </a:pPr>
                      <a:r>
                        <a:rPr sz="7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750" spc="35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10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10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10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most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 marL="252095">
                        <a:lnSpc>
                          <a:spcPct val="100000"/>
                        </a:lnSpc>
                      </a:pPr>
                      <a:r>
                        <a:rPr sz="10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important</a:t>
                      </a:r>
                      <a:r>
                        <a:rPr sz="1000" spc="-5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customers?</a:t>
                      </a:r>
                      <a:endParaRPr sz="10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endParaRPr sz="1000" dirty="0">
                        <a:latin typeface="Times New Roman"/>
                        <a:cs typeface="Times New Roman"/>
                      </a:endParaRPr>
                    </a:p>
                    <a:p>
                      <a:pPr marL="193675" marR="695960">
                        <a:lnSpc>
                          <a:spcPct val="100000"/>
                        </a:lnSpc>
                      </a:pPr>
                      <a:r>
                        <a:rPr sz="10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Mass</a:t>
                      </a:r>
                      <a:r>
                        <a:rPr sz="105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Market </a:t>
                      </a:r>
                      <a:r>
                        <a:rPr sz="10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Niche</a:t>
                      </a:r>
                      <a:r>
                        <a:rPr sz="105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Market Segmented Diversified</a:t>
                      </a:r>
                      <a:endParaRPr sz="10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93675">
                        <a:lnSpc>
                          <a:spcPct val="100000"/>
                        </a:lnSpc>
                      </a:pPr>
                      <a:r>
                        <a:rPr sz="10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Multi-</a:t>
                      </a:r>
                      <a:r>
                        <a:rPr sz="10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sided</a:t>
                      </a:r>
                      <a:r>
                        <a:rPr sz="1050" i="1" spc="-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Platform</a:t>
                      </a:r>
                      <a:endParaRPr sz="10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9065">
                <a:tc>
                  <a:txBody>
                    <a:bodyPr/>
                    <a:lstStyle/>
                    <a:p>
                      <a:pPr marL="100965">
                        <a:lnSpc>
                          <a:spcPts val="994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7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51435">
                        <a:lnSpc>
                          <a:spcPts val="994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7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78105">
                        <a:lnSpc>
                          <a:spcPts val="994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59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900" spc="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deliver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to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ts val="994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6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type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relationship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273685">
                        <a:lnSpc>
                          <a:spcPts val="980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Partners?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Propositions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require?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of our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Customer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100965">
                        <a:lnSpc>
                          <a:spcPts val="98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4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Who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R="163830" algn="r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Distribution</a:t>
                      </a:r>
                      <a:r>
                        <a:rPr sz="9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Channels?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78105">
                        <a:lnSpc>
                          <a:spcPts val="98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4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one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Segment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expect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us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7160">
                <a:tc>
                  <a:txBody>
                    <a:bodyPr/>
                    <a:lstStyle/>
                    <a:p>
                      <a:pPr marL="273685">
                        <a:lnSpc>
                          <a:spcPts val="980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Suppliers?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r>
                        <a:rPr sz="9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Relationships?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customer’s</a:t>
                      </a:r>
                      <a:r>
                        <a:rPr sz="900" spc="-5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problems</a:t>
                      </a:r>
                      <a:r>
                        <a:rPr sz="9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980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establish?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6525">
                <a:tc>
                  <a:txBody>
                    <a:bodyPr/>
                    <a:lstStyle/>
                    <a:p>
                      <a:pPr marL="100965">
                        <a:lnSpc>
                          <a:spcPts val="98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9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223520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Revenue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streams?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98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 helping</a:t>
                      </a:r>
                      <a:r>
                        <a:rPr sz="9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solve?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ts val="98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ones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have</a:t>
                      </a:r>
                      <a:r>
                        <a:rPr sz="9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4145">
                <a:tc>
                  <a:txBody>
                    <a:bodyPr/>
                    <a:lstStyle/>
                    <a:p>
                      <a:pPr marL="273685">
                        <a:lnSpc>
                          <a:spcPts val="103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9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acquiring</a:t>
                      </a:r>
                      <a:r>
                        <a:rPr sz="9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from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730"/>
                        </a:lnSpc>
                        <a:spcBef>
                          <a:spcPts val="305"/>
                        </a:spcBef>
                      </a:pPr>
                      <a:r>
                        <a:rPr sz="7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CATEGORIES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873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78105">
                        <a:lnSpc>
                          <a:spcPts val="103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bundles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products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202565">
                        <a:lnSpc>
                          <a:spcPts val="1030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established?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28270">
                <a:tc>
                  <a:txBody>
                    <a:bodyPr/>
                    <a:lstStyle/>
                    <a:p>
                      <a:pPr marL="273685">
                        <a:lnSpc>
                          <a:spcPts val="915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partners?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905"/>
                        </a:lnSpc>
                        <a:spcBef>
                          <a:spcPts val="5"/>
                        </a:spcBef>
                      </a:pP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Production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3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915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services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ts val="915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7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9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costly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they?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0365">
                <a:tc rowSpan="2">
                  <a:txBody>
                    <a:bodyPr/>
                    <a:lstStyle/>
                    <a:p>
                      <a:pPr marL="100965">
                        <a:lnSpc>
                          <a:spcPts val="1045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4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9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73685">
                        <a:lnSpc>
                          <a:spcPct val="10000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partners</a:t>
                      </a:r>
                      <a:r>
                        <a:rPr sz="9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perform?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 marL="81280">
                        <a:lnSpc>
                          <a:spcPts val="915"/>
                        </a:lnSpc>
                      </a:pP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Problem</a:t>
                      </a:r>
                      <a:r>
                        <a:rPr sz="8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Solving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81280">
                        <a:lnSpc>
                          <a:spcPct val="100000"/>
                        </a:lnSpc>
                      </a:pP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Platform/Network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 rowSpan="2" gridSpan="2">
                  <a:txBody>
                    <a:bodyPr/>
                    <a:lstStyle/>
                    <a:p>
                      <a:pPr marL="250190">
                        <a:lnSpc>
                          <a:spcPts val="1045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offering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each</a:t>
                      </a:r>
                      <a:r>
                        <a:rPr sz="9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250190">
                        <a:lnSpc>
                          <a:spcPct val="100000"/>
                        </a:lnSpc>
                      </a:pP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Segment?</a:t>
                      </a:r>
                      <a:endParaRPr sz="900">
                        <a:latin typeface="Arial"/>
                        <a:cs typeface="Arial"/>
                      </a:endParaRPr>
                    </a:p>
                    <a:p>
                      <a:pPr marL="78105">
                        <a:lnSpc>
                          <a:spcPts val="1030"/>
                        </a:lnSpc>
                      </a:pPr>
                      <a:r>
                        <a:rPr sz="65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50" spc="484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9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r>
                        <a:rPr sz="9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needs</a:t>
                      </a:r>
                      <a:r>
                        <a:rPr sz="9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rowSpan="2"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ct val="100000"/>
                        </a:lnSpc>
                        <a:spcBef>
                          <a:spcPts val="405"/>
                        </a:spcBef>
                      </a:pP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Personal</a:t>
                      </a:r>
                      <a:r>
                        <a:rPr sz="8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assistance,</a:t>
                      </a:r>
                      <a:r>
                        <a:rPr sz="8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Self-service,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88900">
                        <a:lnSpc>
                          <a:spcPct val="100000"/>
                        </a:lnSpc>
                      </a:pP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Automated</a:t>
                      </a:r>
                      <a:r>
                        <a:rPr sz="8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Services,</a:t>
                      </a:r>
                      <a:r>
                        <a:rPr sz="800" i="1" spc="-5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Communities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143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5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6350">
                      <a:solidFill>
                        <a:srgbClr val="1F384A"/>
                      </a:solidFill>
                      <a:prstDash val="solid"/>
                    </a:lnT>
                  </a:tcPr>
                </a:tc>
                <a:tc gridSpan="2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6350">
                      <a:solidFill>
                        <a:srgbClr val="1F384A"/>
                      </a:solidFill>
                      <a:prstDash val="solid"/>
                    </a:lnT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849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5"/>
                        </a:spcBef>
                      </a:pPr>
                      <a:endParaRPr sz="850" dirty="0">
                        <a:latin typeface="Times New Roman"/>
                        <a:cs typeface="Times New Roman"/>
                      </a:endParaRPr>
                    </a:p>
                    <a:p>
                      <a:pPr marL="222250" marR="542925">
                        <a:lnSpc>
                          <a:spcPts val="1010"/>
                        </a:lnSpc>
                      </a:pPr>
                      <a:r>
                        <a:rPr sz="85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MOTIVATIONS</a:t>
                      </a:r>
                      <a:r>
                        <a:rPr sz="850" b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FOR </a:t>
                      </a:r>
                      <a:r>
                        <a:rPr sz="85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PARTNERSHIPS</a:t>
                      </a:r>
                      <a:endParaRPr sz="8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222250">
                        <a:lnSpc>
                          <a:spcPts val="969"/>
                        </a:lnSpc>
                      </a:pP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Optimization</a:t>
                      </a:r>
                      <a:r>
                        <a:rPr sz="85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50" i="1" spc="-4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economy</a:t>
                      </a:r>
                      <a:endParaRPr sz="8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222250" marR="535940">
                        <a:lnSpc>
                          <a:spcPts val="1010"/>
                        </a:lnSpc>
                        <a:spcBef>
                          <a:spcPts val="35"/>
                        </a:spcBef>
                      </a:pP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Reduction</a:t>
                      </a:r>
                      <a:r>
                        <a:rPr sz="85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5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850" i="1" spc="-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and </a:t>
                      </a: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uncertainty</a:t>
                      </a:r>
                      <a:endParaRPr sz="8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222250">
                        <a:lnSpc>
                          <a:spcPts val="969"/>
                        </a:lnSpc>
                      </a:pP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Acquisition</a:t>
                      </a:r>
                      <a:r>
                        <a:rPr sz="85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850" i="1" spc="-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particular</a:t>
                      </a:r>
                      <a:endParaRPr sz="8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222250">
                        <a:lnSpc>
                          <a:spcPts val="1015"/>
                        </a:lnSpc>
                      </a:pP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5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850" i="1" spc="-4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5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endParaRPr sz="85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64135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4769">
                        <a:lnSpc>
                          <a:spcPct val="100000"/>
                        </a:lnSpc>
                        <a:spcBef>
                          <a:spcPts val="340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6.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key</a:t>
                      </a:r>
                      <a:r>
                        <a:rPr sz="1050" spc="-2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resources</a:t>
                      </a:r>
                      <a:endParaRPr sz="1050" dirty="0">
                        <a:latin typeface="Arial Black"/>
                        <a:cs typeface="Arial Black"/>
                      </a:endParaRPr>
                    </a:p>
                    <a:p>
                      <a:pPr marL="202565" marR="282575" indent="-17272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9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Resources do </a:t>
                      </a:r>
                      <a:r>
                        <a:rPr sz="8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Value</a:t>
                      </a:r>
                      <a:r>
                        <a:rPr sz="8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Proposition</a:t>
                      </a:r>
                      <a:r>
                        <a:rPr sz="8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require?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Distribution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Channels?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r>
                        <a:rPr sz="8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Relationships?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202565">
                        <a:lnSpc>
                          <a:spcPct val="100000"/>
                        </a:lnSpc>
                      </a:pP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Revenue</a:t>
                      </a:r>
                      <a:r>
                        <a:rPr sz="8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Streams?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9588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TYPES</a:t>
                      </a:r>
                      <a:r>
                        <a:rPr sz="700" b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700" b="1" spc="-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95885">
                        <a:lnSpc>
                          <a:spcPct val="100000"/>
                        </a:lnSpc>
                      </a:pP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Physical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95885" marR="621030">
                        <a:lnSpc>
                          <a:spcPct val="100000"/>
                        </a:lnSpc>
                      </a:pP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Intellectual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(brand</a:t>
                      </a:r>
                      <a:r>
                        <a:rPr sz="70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patents,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copyrights,</a:t>
                      </a:r>
                      <a:r>
                        <a:rPr sz="700" i="1" spc="-4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data)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95885" marR="1313180">
                        <a:lnSpc>
                          <a:spcPct val="100000"/>
                        </a:lnSpc>
                      </a:pP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Human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Financial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318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ts val="1030"/>
                        </a:lnSpc>
                      </a:pPr>
                      <a:r>
                        <a:rPr sz="9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9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satisfying?</a:t>
                      </a:r>
                      <a:endParaRPr sz="900" dirty="0">
                        <a:latin typeface="Arial"/>
                        <a:cs typeface="Arial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  <a:spcBef>
                          <a:spcPts val="640"/>
                        </a:spcBef>
                      </a:pPr>
                      <a:r>
                        <a:rPr sz="700" b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CHARACTERISTICS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82880" marR="1023619">
                        <a:lnSpc>
                          <a:spcPct val="100000"/>
                        </a:lnSpc>
                      </a:pP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Newness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Performance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Customization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82880" marR="678815">
                        <a:lnSpc>
                          <a:spcPct val="100000"/>
                        </a:lnSpc>
                      </a:pP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“Getting the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Job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Done”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Design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82880" marR="1069340">
                        <a:lnSpc>
                          <a:spcPct val="100000"/>
                        </a:lnSpc>
                      </a:pP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Brand/Status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Price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82880" marR="974725" algn="just">
                        <a:lnSpc>
                          <a:spcPct val="100000"/>
                        </a:lnSpc>
                      </a:pP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Cost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Reduction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Risk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Reduction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Accessibility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82880">
                        <a:lnSpc>
                          <a:spcPct val="100000"/>
                        </a:lnSpc>
                      </a:pP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Convenience/Usability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22555">
                        <a:lnSpc>
                          <a:spcPct val="100000"/>
                        </a:lnSpc>
                        <a:spcBef>
                          <a:spcPts val="434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3.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channels</a:t>
                      </a:r>
                      <a:endParaRPr sz="1050" dirty="0">
                        <a:latin typeface="Arial Black"/>
                        <a:cs typeface="Arial Black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239395" marR="248920" indent="-172720">
                        <a:lnSpc>
                          <a:spcPts val="650"/>
                        </a:lnSpc>
                        <a:spcBef>
                          <a:spcPts val="5"/>
                        </a:spcBef>
                      </a:pPr>
                      <a:r>
                        <a:rPr sz="900" baseline="18518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900" spc="397" baseline="18518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Through</a:t>
                      </a:r>
                      <a:r>
                        <a:rPr sz="500" spc="8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500" spc="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Channels</a:t>
                      </a:r>
                      <a:r>
                        <a:rPr sz="500" spc="9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sz="500" spc="6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500" spc="5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</a:t>
                      </a:r>
                      <a:r>
                        <a:rPr sz="500" spc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Segments</a:t>
                      </a:r>
                      <a:r>
                        <a:rPr sz="500" spc="1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want</a:t>
                      </a:r>
                      <a:r>
                        <a:rPr sz="500" spc="7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500" spc="7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500" spc="6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reached?</a:t>
                      </a:r>
                      <a:endParaRPr sz="500" dirty="0">
                        <a:latin typeface="Arial"/>
                        <a:cs typeface="Arial"/>
                      </a:endParaRPr>
                    </a:p>
                    <a:p>
                      <a:pPr marL="67310">
                        <a:lnSpc>
                          <a:spcPts val="580"/>
                        </a:lnSpc>
                      </a:pPr>
                      <a:r>
                        <a:rPr sz="900" baseline="18518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900" spc="382" baseline="18518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500" spc="5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500" spc="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we</a:t>
                      </a:r>
                      <a:r>
                        <a:rPr sz="500" spc="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reaching</a:t>
                      </a:r>
                      <a:r>
                        <a:rPr sz="500" spc="7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them?</a:t>
                      </a:r>
                      <a:endParaRPr sz="500" dirty="0">
                        <a:latin typeface="Arial"/>
                        <a:cs typeface="Arial"/>
                      </a:endParaRPr>
                    </a:p>
                    <a:p>
                      <a:pPr marL="67310">
                        <a:lnSpc>
                          <a:spcPts val="680"/>
                        </a:lnSpc>
                      </a:pPr>
                      <a:r>
                        <a:rPr sz="900" baseline="18518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900" spc="412" baseline="18518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500" spc="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ones</a:t>
                      </a:r>
                      <a:r>
                        <a:rPr sz="500" spc="8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500" spc="5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most</a:t>
                      </a:r>
                      <a:r>
                        <a:rPr sz="500" spc="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5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cost-</a:t>
                      </a:r>
                      <a:r>
                        <a:rPr sz="5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efficient?</a:t>
                      </a:r>
                      <a:endParaRPr sz="500" dirty="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500" dirty="0">
                        <a:latin typeface="Times New Roman"/>
                        <a:cs typeface="Times New Roman"/>
                      </a:endParaRPr>
                    </a:p>
                    <a:p>
                      <a:pPr marL="106680" marR="107950">
                        <a:lnSpc>
                          <a:spcPct val="100000"/>
                        </a:lnSpc>
                      </a:pPr>
                      <a:r>
                        <a:rPr sz="8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PHASES:</a:t>
                      </a:r>
                      <a:r>
                        <a:rPr sz="800" b="1" spc="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Awareness,</a:t>
                      </a:r>
                      <a:r>
                        <a:rPr sz="8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Evaluation,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Purchase,</a:t>
                      </a:r>
                      <a:r>
                        <a:rPr sz="8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Delivery,</a:t>
                      </a:r>
                      <a:r>
                        <a:rPr sz="800" i="1" spc="-4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After</a:t>
                      </a:r>
                      <a:r>
                        <a:rPr sz="8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Sales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TYPES:</a:t>
                      </a:r>
                      <a:r>
                        <a:rPr sz="8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Sales</a:t>
                      </a:r>
                      <a:r>
                        <a:rPr sz="8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force,</a:t>
                      </a:r>
                      <a:r>
                        <a:rPr sz="8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Web</a:t>
                      </a:r>
                      <a:r>
                        <a:rPr sz="8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sales,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Own</a:t>
                      </a:r>
                      <a:r>
                        <a:rPr sz="80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stores,</a:t>
                      </a:r>
                      <a:r>
                        <a:rPr sz="8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Partner</a:t>
                      </a:r>
                      <a:r>
                        <a:rPr sz="8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stores, Wholesaler</a:t>
                      </a:r>
                      <a:endParaRPr sz="8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55244" marB="0">
                    <a:lnL w="6350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7465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28575">
                      <a:solidFill>
                        <a:srgbClr val="1F384A"/>
                      </a:solidFill>
                      <a:prstDash val="solid"/>
                    </a:lnT>
                    <a:lnB w="6350">
                      <a:solidFill>
                        <a:srgbClr val="1F384A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289050">
                <a:tc gridSpan="3">
                  <a:txBody>
                    <a:bodyPr/>
                    <a:lstStyle/>
                    <a:p>
                      <a:pPr marL="8191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9. cost</a:t>
                      </a:r>
                      <a:r>
                        <a:rPr sz="1050" spc="-3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structure</a:t>
                      </a:r>
                      <a:endParaRPr sz="1050" dirty="0">
                        <a:latin typeface="Arial Black"/>
                        <a:cs typeface="Arial Black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8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8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most</a:t>
                      </a:r>
                      <a:r>
                        <a:rPr sz="8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important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costs</a:t>
                      </a:r>
                      <a:r>
                        <a:rPr sz="8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inherent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business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model?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9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8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Resources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most</a:t>
                      </a:r>
                      <a:r>
                        <a:rPr sz="8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expensive?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0096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20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Which</a:t>
                      </a:r>
                      <a:r>
                        <a:rPr sz="800" spc="-3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Key</a:t>
                      </a:r>
                      <a:r>
                        <a:rPr sz="800" spc="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Activities</a:t>
                      </a:r>
                      <a:r>
                        <a:rPr sz="800" spc="-3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 most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expensive?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172085" marR="372745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IS</a:t>
                      </a:r>
                      <a:r>
                        <a:rPr sz="700" b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YOUR</a:t>
                      </a:r>
                      <a:r>
                        <a:rPr sz="700" b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BUSINESS</a:t>
                      </a:r>
                      <a:r>
                        <a:rPr sz="700" b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700" b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Cost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Driven</a:t>
                      </a:r>
                      <a:r>
                        <a:rPr sz="7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(leanest cost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structure,</a:t>
                      </a:r>
                      <a:r>
                        <a:rPr sz="700" i="1" spc="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low</a:t>
                      </a:r>
                      <a:r>
                        <a:rPr sz="70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price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proposition,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maximum</a:t>
                      </a:r>
                      <a:r>
                        <a:rPr sz="700" i="1" spc="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automation,</a:t>
                      </a:r>
                      <a:r>
                        <a:rPr sz="700" i="1" spc="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extensive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outsourcing) or</a:t>
                      </a:r>
                      <a:r>
                        <a:rPr sz="70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Driven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(focused</a:t>
                      </a:r>
                      <a:r>
                        <a:rPr sz="700" i="1" spc="-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creation,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premium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7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proposition)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  <a:p>
                      <a:pPr marL="172085" marR="34671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SAMPLE</a:t>
                      </a:r>
                      <a:r>
                        <a:rPr sz="700" b="1" spc="-4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CHARACTERISTICS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sz="700" i="1" spc="-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Fixed</a:t>
                      </a:r>
                      <a:r>
                        <a:rPr sz="700" i="1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Costs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(salaries,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rents,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utilities),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Variable</a:t>
                      </a:r>
                      <a:r>
                        <a:rPr sz="700" i="1" spc="-4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costs,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Economies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scale,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Economies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2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scope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35560" marB="0">
                    <a:lnL w="28575">
                      <a:solidFill>
                        <a:srgbClr val="1F384A"/>
                      </a:solidFill>
                      <a:prstDash val="solid"/>
                    </a:lnL>
                    <a:lnR w="6350">
                      <a:solidFill>
                        <a:srgbClr val="1F384A"/>
                      </a:solidFill>
                      <a:prstDash val="solid"/>
                    </a:lnR>
                    <a:lnT w="6350">
                      <a:solidFill>
                        <a:srgbClr val="1F384A"/>
                      </a:solidFill>
                      <a:prstDash val="solid"/>
                    </a:lnT>
                    <a:lnB w="28575">
                      <a:solidFill>
                        <a:srgbClr val="1F384A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gridSpan="3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390"/>
                        </a:spcBef>
                      </a:pP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5.</a:t>
                      </a:r>
                      <a:r>
                        <a:rPr sz="1050" spc="-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revenue</a:t>
                      </a:r>
                      <a:r>
                        <a:rPr sz="1050" spc="-45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sz="1050" spc="-10" dirty="0">
                          <a:solidFill>
                            <a:srgbClr val="1F384A"/>
                          </a:solidFill>
                          <a:latin typeface="Arial Black"/>
                          <a:cs typeface="Arial Black"/>
                        </a:rPr>
                        <a:t>streams</a:t>
                      </a:r>
                      <a:endParaRPr sz="1050" dirty="0">
                        <a:latin typeface="Arial Black"/>
                        <a:cs typeface="Arial Black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355"/>
                        </a:spcBef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80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value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our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customers</a:t>
                      </a:r>
                      <a:r>
                        <a:rPr sz="800" spc="-4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really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willing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pay?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8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what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 they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currently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pay?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8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are they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currently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paying?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8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would</a:t>
                      </a:r>
                      <a:r>
                        <a:rPr sz="800" spc="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they</a:t>
                      </a:r>
                      <a:r>
                        <a:rPr sz="800" spc="-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prefer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1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pay?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81915">
                        <a:lnSpc>
                          <a:spcPct val="100000"/>
                        </a:lnSpc>
                      </a:pPr>
                      <a:r>
                        <a:rPr sz="600" dirty="0">
                          <a:solidFill>
                            <a:srgbClr val="1F384A"/>
                          </a:solidFill>
                          <a:latin typeface="Wingdings"/>
                          <a:cs typeface="Wingdings"/>
                        </a:rPr>
                        <a:t></a:t>
                      </a:r>
                      <a:r>
                        <a:rPr sz="600" spc="175" dirty="0">
                          <a:solidFill>
                            <a:srgbClr val="1F384A"/>
                          </a:solidFill>
                          <a:latin typeface="Times New Roman"/>
                          <a:cs typeface="Times New Roman"/>
                        </a:rPr>
                        <a:t> 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How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much</a:t>
                      </a:r>
                      <a:r>
                        <a:rPr sz="800" spc="-4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does each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Revenue</a:t>
                      </a:r>
                      <a:r>
                        <a:rPr sz="800" spc="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Stream</a:t>
                      </a:r>
                      <a:r>
                        <a:rPr sz="800" spc="-25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contribute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800" spc="-2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80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overall</a:t>
                      </a:r>
                      <a:r>
                        <a:rPr sz="800" spc="-10" dirty="0">
                          <a:solidFill>
                            <a:srgbClr val="1F384A"/>
                          </a:solidFill>
                          <a:latin typeface="Arial"/>
                          <a:cs typeface="Arial"/>
                        </a:rPr>
                        <a:t> revenues?</a:t>
                      </a:r>
                      <a:endParaRPr sz="800" dirty="0">
                        <a:latin typeface="Arial"/>
                        <a:cs typeface="Arial"/>
                      </a:endParaRPr>
                    </a:p>
                    <a:p>
                      <a:pPr marL="77470" marR="330200">
                        <a:lnSpc>
                          <a:spcPct val="100000"/>
                        </a:lnSpc>
                        <a:spcBef>
                          <a:spcPts val="610"/>
                        </a:spcBef>
                      </a:pPr>
                      <a:r>
                        <a:rPr sz="700" b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TYPES</a:t>
                      </a:r>
                      <a:r>
                        <a:rPr sz="8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:</a:t>
                      </a:r>
                      <a:r>
                        <a:rPr sz="800" spc="-3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Asset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sale,</a:t>
                      </a:r>
                      <a:r>
                        <a:rPr sz="700" i="1" spc="-2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Usage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Fee,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Subscription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Fees,</a:t>
                      </a:r>
                      <a:r>
                        <a:rPr sz="700" i="1" spc="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Lending/Renting/Leasing,</a:t>
                      </a:r>
                      <a:r>
                        <a:rPr sz="700" i="1" spc="3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Licencing,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Brokerage</a:t>
                      </a:r>
                      <a:r>
                        <a:rPr sz="700" i="1" spc="50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fees,</a:t>
                      </a:r>
                      <a:r>
                        <a:rPr sz="700" i="1" spc="-15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700" i="1" spc="-10" dirty="0">
                          <a:solidFill>
                            <a:schemeClr val="accent1"/>
                          </a:solidFill>
                          <a:latin typeface="Arial"/>
                          <a:cs typeface="Arial"/>
                        </a:rPr>
                        <a:t>Advertising</a:t>
                      </a:r>
                      <a:endParaRPr sz="700" dirty="0">
                        <a:solidFill>
                          <a:schemeClr val="accent1"/>
                        </a:solidFill>
                        <a:latin typeface="Arial"/>
                        <a:cs typeface="Arial"/>
                      </a:endParaRPr>
                    </a:p>
                  </a:txBody>
                  <a:tcPr marL="0" marR="0" marT="49530" marB="0">
                    <a:lnL w="6350">
                      <a:solidFill>
                        <a:srgbClr val="1F384A"/>
                      </a:solidFill>
                      <a:prstDash val="solid"/>
                    </a:lnL>
                    <a:lnR w="28575">
                      <a:solidFill>
                        <a:srgbClr val="1F384A"/>
                      </a:solidFill>
                      <a:prstDash val="solid"/>
                    </a:lnR>
                    <a:lnT w="6350">
                      <a:solidFill>
                        <a:srgbClr val="1F384A"/>
                      </a:solidFill>
                      <a:prstDash val="solid"/>
                    </a:lnT>
                    <a:lnB w="28575">
                      <a:solidFill>
                        <a:srgbClr val="1F384A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20770" y="1653158"/>
            <a:ext cx="172974" cy="17449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852415" y="3337559"/>
            <a:ext cx="239268" cy="191795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588952" y="5080698"/>
            <a:ext cx="205168" cy="20612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925567" y="1618488"/>
            <a:ext cx="185928" cy="185927"/>
          </a:xfrm>
          <a:prstGeom prst="rect">
            <a:avLst/>
          </a:prstGeom>
        </p:spPr>
      </p:pic>
      <p:grpSp>
        <p:nvGrpSpPr>
          <p:cNvPr id="12" name="object 12"/>
          <p:cNvGrpSpPr/>
          <p:nvPr/>
        </p:nvGrpSpPr>
        <p:grpSpPr>
          <a:xfrm>
            <a:off x="8413750" y="3381712"/>
            <a:ext cx="287020" cy="173990"/>
            <a:chOff x="8413750" y="3381712"/>
            <a:chExt cx="287020" cy="173990"/>
          </a:xfrm>
        </p:grpSpPr>
        <p:sp>
          <p:nvSpPr>
            <p:cNvPr id="13" name="object 13"/>
            <p:cNvSpPr/>
            <p:nvPr/>
          </p:nvSpPr>
          <p:spPr>
            <a:xfrm>
              <a:off x="8413750" y="3381712"/>
              <a:ext cx="287020" cy="157480"/>
            </a:xfrm>
            <a:custGeom>
              <a:avLst/>
              <a:gdLst/>
              <a:ahLst/>
              <a:cxnLst/>
              <a:rect l="l" t="t" r="r" b="b"/>
              <a:pathLst>
                <a:path w="287020" h="157479">
                  <a:moveTo>
                    <a:pt x="150451" y="0"/>
                  </a:moveTo>
                  <a:lnTo>
                    <a:pt x="19684" y="678"/>
                  </a:lnTo>
                  <a:lnTo>
                    <a:pt x="15410" y="275"/>
                  </a:lnTo>
                  <a:lnTo>
                    <a:pt x="9398" y="1170"/>
                  </a:lnTo>
                  <a:lnTo>
                    <a:pt x="3861" y="5089"/>
                  </a:lnTo>
                  <a:lnTo>
                    <a:pt x="1016" y="13759"/>
                  </a:lnTo>
                  <a:lnTo>
                    <a:pt x="347" y="38584"/>
                  </a:lnTo>
                  <a:lnTo>
                    <a:pt x="507" y="139489"/>
                  </a:lnTo>
                  <a:lnTo>
                    <a:pt x="0" y="143553"/>
                  </a:lnTo>
                  <a:lnTo>
                    <a:pt x="3555" y="157269"/>
                  </a:lnTo>
                  <a:lnTo>
                    <a:pt x="10795" y="157015"/>
                  </a:lnTo>
                  <a:lnTo>
                    <a:pt x="275463" y="157015"/>
                  </a:lnTo>
                  <a:lnTo>
                    <a:pt x="284479" y="157396"/>
                  </a:lnTo>
                  <a:lnTo>
                    <a:pt x="285750" y="150538"/>
                  </a:lnTo>
                  <a:lnTo>
                    <a:pt x="286257" y="143807"/>
                  </a:lnTo>
                  <a:lnTo>
                    <a:pt x="286766" y="103167"/>
                  </a:lnTo>
                  <a:lnTo>
                    <a:pt x="277302" y="83847"/>
                  </a:lnTo>
                  <a:lnTo>
                    <a:pt x="266207" y="63480"/>
                  </a:lnTo>
                  <a:lnTo>
                    <a:pt x="254279" y="45303"/>
                  </a:lnTo>
                  <a:lnTo>
                    <a:pt x="242316" y="32555"/>
                  </a:lnTo>
                  <a:lnTo>
                    <a:pt x="228377" y="32166"/>
                  </a:lnTo>
                  <a:lnTo>
                    <a:pt x="202882" y="32484"/>
                  </a:lnTo>
                  <a:lnTo>
                    <a:pt x="192658" y="32809"/>
                  </a:lnTo>
                  <a:lnTo>
                    <a:pt x="192150" y="21633"/>
                  </a:lnTo>
                  <a:lnTo>
                    <a:pt x="193421" y="18204"/>
                  </a:lnTo>
                  <a:lnTo>
                    <a:pt x="191007" y="7155"/>
                  </a:lnTo>
                  <a:lnTo>
                    <a:pt x="187959" y="297"/>
                  </a:lnTo>
                  <a:lnTo>
                    <a:pt x="150451" y="0"/>
                  </a:lnTo>
                  <a:close/>
                </a:path>
              </a:pathLst>
            </a:custGeom>
            <a:solidFill>
              <a:srgbClr val="4AC5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609076" y="3419855"/>
              <a:ext cx="85725" cy="67310"/>
            </a:xfrm>
            <a:custGeom>
              <a:avLst/>
              <a:gdLst/>
              <a:ahLst/>
              <a:cxnLst/>
              <a:rect l="l" t="t" r="r" b="b"/>
              <a:pathLst>
                <a:path w="85725" h="67310">
                  <a:moveTo>
                    <a:pt x="0" y="0"/>
                  </a:moveTo>
                  <a:lnTo>
                    <a:pt x="0" y="39370"/>
                  </a:lnTo>
                  <a:lnTo>
                    <a:pt x="45339" y="67056"/>
                  </a:lnTo>
                  <a:lnTo>
                    <a:pt x="85344" y="67056"/>
                  </a:lnTo>
                  <a:lnTo>
                    <a:pt x="79956" y="52621"/>
                  </a:lnTo>
                  <a:lnTo>
                    <a:pt x="70151" y="33972"/>
                  </a:lnTo>
                  <a:lnTo>
                    <a:pt x="57751" y="15228"/>
                  </a:lnTo>
                  <a:lnTo>
                    <a:pt x="44576" y="50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447532" y="3506723"/>
              <a:ext cx="178435" cy="47625"/>
            </a:xfrm>
            <a:custGeom>
              <a:avLst/>
              <a:gdLst/>
              <a:ahLst/>
              <a:cxnLst/>
              <a:rect l="l" t="t" r="r" b="b"/>
              <a:pathLst>
                <a:path w="178434" h="47625">
                  <a:moveTo>
                    <a:pt x="45720" y="22872"/>
                  </a:moveTo>
                  <a:lnTo>
                    <a:pt x="43903" y="13995"/>
                  </a:lnTo>
                  <a:lnTo>
                    <a:pt x="39001" y="6718"/>
                  </a:lnTo>
                  <a:lnTo>
                    <a:pt x="31724" y="1816"/>
                  </a:lnTo>
                  <a:lnTo>
                    <a:pt x="22860" y="0"/>
                  </a:lnTo>
                  <a:lnTo>
                    <a:pt x="13982" y="1816"/>
                  </a:lnTo>
                  <a:lnTo>
                    <a:pt x="6705" y="6718"/>
                  </a:lnTo>
                  <a:lnTo>
                    <a:pt x="1803" y="13995"/>
                  </a:lnTo>
                  <a:lnTo>
                    <a:pt x="0" y="22872"/>
                  </a:lnTo>
                  <a:lnTo>
                    <a:pt x="1803" y="31737"/>
                  </a:lnTo>
                  <a:lnTo>
                    <a:pt x="6705" y="39014"/>
                  </a:lnTo>
                  <a:lnTo>
                    <a:pt x="13982" y="43916"/>
                  </a:lnTo>
                  <a:lnTo>
                    <a:pt x="22860" y="45732"/>
                  </a:lnTo>
                  <a:lnTo>
                    <a:pt x="31724" y="43916"/>
                  </a:lnTo>
                  <a:lnTo>
                    <a:pt x="39001" y="39014"/>
                  </a:lnTo>
                  <a:lnTo>
                    <a:pt x="43903" y="31737"/>
                  </a:lnTo>
                  <a:lnTo>
                    <a:pt x="45720" y="22872"/>
                  </a:lnTo>
                  <a:close/>
                </a:path>
                <a:path w="178434" h="47625">
                  <a:moveTo>
                    <a:pt x="178308" y="23634"/>
                  </a:moveTo>
                  <a:lnTo>
                    <a:pt x="176491" y="14414"/>
                  </a:lnTo>
                  <a:lnTo>
                    <a:pt x="171589" y="6908"/>
                  </a:lnTo>
                  <a:lnTo>
                    <a:pt x="164312" y="1854"/>
                  </a:lnTo>
                  <a:lnTo>
                    <a:pt x="155448" y="0"/>
                  </a:lnTo>
                  <a:lnTo>
                    <a:pt x="146570" y="1854"/>
                  </a:lnTo>
                  <a:lnTo>
                    <a:pt x="139293" y="6908"/>
                  </a:lnTo>
                  <a:lnTo>
                    <a:pt x="134391" y="14414"/>
                  </a:lnTo>
                  <a:lnTo>
                    <a:pt x="132588" y="23634"/>
                  </a:lnTo>
                  <a:lnTo>
                    <a:pt x="134391" y="32842"/>
                  </a:lnTo>
                  <a:lnTo>
                    <a:pt x="139293" y="40347"/>
                  </a:lnTo>
                  <a:lnTo>
                    <a:pt x="146570" y="45402"/>
                  </a:lnTo>
                  <a:lnTo>
                    <a:pt x="155448" y="47244"/>
                  </a:lnTo>
                  <a:lnTo>
                    <a:pt x="164312" y="45402"/>
                  </a:lnTo>
                  <a:lnTo>
                    <a:pt x="171589" y="40347"/>
                  </a:lnTo>
                  <a:lnTo>
                    <a:pt x="176491" y="32842"/>
                  </a:lnTo>
                  <a:lnTo>
                    <a:pt x="178308" y="23634"/>
                  </a:lnTo>
                  <a:close/>
                </a:path>
              </a:pathLst>
            </a:custGeom>
            <a:solidFill>
              <a:srgbClr val="4AC5E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8442960" y="3503675"/>
              <a:ext cx="186055" cy="52069"/>
            </a:xfrm>
            <a:custGeom>
              <a:avLst/>
              <a:gdLst/>
              <a:ahLst/>
              <a:cxnLst/>
              <a:rect l="l" t="t" r="r" b="b"/>
              <a:pathLst>
                <a:path w="186054" h="52070">
                  <a:moveTo>
                    <a:pt x="53340" y="25920"/>
                  </a:moveTo>
                  <a:lnTo>
                    <a:pt x="51244" y="15811"/>
                  </a:lnTo>
                  <a:lnTo>
                    <a:pt x="45974" y="8229"/>
                  </a:lnTo>
                  <a:lnTo>
                    <a:pt x="45974" y="25920"/>
                  </a:lnTo>
                  <a:lnTo>
                    <a:pt x="44450" y="33147"/>
                  </a:lnTo>
                  <a:lnTo>
                    <a:pt x="40309" y="39039"/>
                  </a:lnTo>
                  <a:lnTo>
                    <a:pt x="34175" y="43002"/>
                  </a:lnTo>
                  <a:lnTo>
                    <a:pt x="26670" y="44450"/>
                  </a:lnTo>
                  <a:lnTo>
                    <a:pt x="19151" y="43002"/>
                  </a:lnTo>
                  <a:lnTo>
                    <a:pt x="13004" y="39039"/>
                  </a:lnTo>
                  <a:lnTo>
                    <a:pt x="8877" y="33147"/>
                  </a:lnTo>
                  <a:lnTo>
                    <a:pt x="7366" y="25920"/>
                  </a:lnTo>
                  <a:lnTo>
                    <a:pt x="8877" y="18681"/>
                  </a:lnTo>
                  <a:lnTo>
                    <a:pt x="13017" y="12788"/>
                  </a:lnTo>
                  <a:lnTo>
                    <a:pt x="19151" y="8826"/>
                  </a:lnTo>
                  <a:lnTo>
                    <a:pt x="26670" y="7366"/>
                  </a:lnTo>
                  <a:lnTo>
                    <a:pt x="34175" y="8826"/>
                  </a:lnTo>
                  <a:lnTo>
                    <a:pt x="40322" y="12788"/>
                  </a:lnTo>
                  <a:lnTo>
                    <a:pt x="44450" y="18681"/>
                  </a:lnTo>
                  <a:lnTo>
                    <a:pt x="45974" y="25920"/>
                  </a:lnTo>
                  <a:lnTo>
                    <a:pt x="45974" y="8229"/>
                  </a:lnTo>
                  <a:lnTo>
                    <a:pt x="45529" y="7581"/>
                  </a:lnTo>
                  <a:lnTo>
                    <a:pt x="45212" y="7366"/>
                  </a:lnTo>
                  <a:lnTo>
                    <a:pt x="37045" y="2032"/>
                  </a:lnTo>
                  <a:lnTo>
                    <a:pt x="26670" y="0"/>
                  </a:lnTo>
                  <a:lnTo>
                    <a:pt x="16281" y="2032"/>
                  </a:lnTo>
                  <a:lnTo>
                    <a:pt x="7810" y="7581"/>
                  </a:lnTo>
                  <a:lnTo>
                    <a:pt x="2082" y="15811"/>
                  </a:lnTo>
                  <a:lnTo>
                    <a:pt x="0" y="25920"/>
                  </a:lnTo>
                  <a:lnTo>
                    <a:pt x="2082" y="36017"/>
                  </a:lnTo>
                  <a:lnTo>
                    <a:pt x="7810" y="44246"/>
                  </a:lnTo>
                  <a:lnTo>
                    <a:pt x="16281" y="49796"/>
                  </a:lnTo>
                  <a:lnTo>
                    <a:pt x="26670" y="51816"/>
                  </a:lnTo>
                  <a:lnTo>
                    <a:pt x="37045" y="49796"/>
                  </a:lnTo>
                  <a:lnTo>
                    <a:pt x="45212" y="44450"/>
                  </a:lnTo>
                  <a:lnTo>
                    <a:pt x="45529" y="44246"/>
                  </a:lnTo>
                  <a:lnTo>
                    <a:pt x="51244" y="36017"/>
                  </a:lnTo>
                  <a:lnTo>
                    <a:pt x="53340" y="25920"/>
                  </a:lnTo>
                  <a:close/>
                </a:path>
                <a:path w="186054" h="52070">
                  <a:moveTo>
                    <a:pt x="185928" y="25920"/>
                  </a:moveTo>
                  <a:lnTo>
                    <a:pt x="183896" y="15811"/>
                  </a:lnTo>
                  <a:lnTo>
                    <a:pt x="178562" y="7912"/>
                  </a:lnTo>
                  <a:lnTo>
                    <a:pt x="178562" y="25920"/>
                  </a:lnTo>
                  <a:lnTo>
                    <a:pt x="177088" y="33096"/>
                  </a:lnTo>
                  <a:lnTo>
                    <a:pt x="173101" y="39001"/>
                  </a:lnTo>
                  <a:lnTo>
                    <a:pt x="167195" y="42989"/>
                  </a:lnTo>
                  <a:lnTo>
                    <a:pt x="160020" y="44450"/>
                  </a:lnTo>
                  <a:lnTo>
                    <a:pt x="152831" y="42989"/>
                  </a:lnTo>
                  <a:lnTo>
                    <a:pt x="146939" y="39001"/>
                  </a:lnTo>
                  <a:lnTo>
                    <a:pt x="142938" y="33096"/>
                  </a:lnTo>
                  <a:lnTo>
                    <a:pt x="141478" y="25920"/>
                  </a:lnTo>
                  <a:lnTo>
                    <a:pt x="142938" y="18732"/>
                  </a:lnTo>
                  <a:lnTo>
                    <a:pt x="146939" y="12827"/>
                  </a:lnTo>
                  <a:lnTo>
                    <a:pt x="152831" y="8839"/>
                  </a:lnTo>
                  <a:lnTo>
                    <a:pt x="160020" y="7366"/>
                  </a:lnTo>
                  <a:lnTo>
                    <a:pt x="167195" y="8839"/>
                  </a:lnTo>
                  <a:lnTo>
                    <a:pt x="173101" y="12827"/>
                  </a:lnTo>
                  <a:lnTo>
                    <a:pt x="177088" y="18732"/>
                  </a:lnTo>
                  <a:lnTo>
                    <a:pt x="178562" y="25920"/>
                  </a:lnTo>
                  <a:lnTo>
                    <a:pt x="178562" y="7912"/>
                  </a:lnTo>
                  <a:lnTo>
                    <a:pt x="178346" y="7581"/>
                  </a:lnTo>
                  <a:lnTo>
                    <a:pt x="178041" y="7366"/>
                  </a:lnTo>
                  <a:lnTo>
                    <a:pt x="170116" y="2032"/>
                  </a:lnTo>
                  <a:lnTo>
                    <a:pt x="160020" y="0"/>
                  </a:lnTo>
                  <a:lnTo>
                    <a:pt x="149910" y="2032"/>
                  </a:lnTo>
                  <a:lnTo>
                    <a:pt x="141681" y="7581"/>
                  </a:lnTo>
                  <a:lnTo>
                    <a:pt x="136131" y="15811"/>
                  </a:lnTo>
                  <a:lnTo>
                    <a:pt x="134112" y="25920"/>
                  </a:lnTo>
                  <a:lnTo>
                    <a:pt x="136131" y="36017"/>
                  </a:lnTo>
                  <a:lnTo>
                    <a:pt x="141681" y="44246"/>
                  </a:lnTo>
                  <a:lnTo>
                    <a:pt x="149910" y="49796"/>
                  </a:lnTo>
                  <a:lnTo>
                    <a:pt x="160020" y="51816"/>
                  </a:lnTo>
                  <a:lnTo>
                    <a:pt x="170116" y="49796"/>
                  </a:lnTo>
                  <a:lnTo>
                    <a:pt x="178041" y="44450"/>
                  </a:lnTo>
                  <a:lnTo>
                    <a:pt x="178346" y="44246"/>
                  </a:lnTo>
                  <a:lnTo>
                    <a:pt x="183896" y="36017"/>
                  </a:lnTo>
                  <a:lnTo>
                    <a:pt x="185928" y="2592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717792" y="1614550"/>
            <a:ext cx="153924" cy="18376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441210" y="1617619"/>
            <a:ext cx="218328" cy="185272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204322" y="1607851"/>
            <a:ext cx="184751" cy="219424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922256" y="5059553"/>
            <a:ext cx="166528" cy="225552"/>
          </a:xfrm>
          <a:prstGeom prst="rect">
            <a:avLst/>
          </a:prstGeom>
        </p:spPr>
      </p:pic>
      <p:sp>
        <p:nvSpPr>
          <p:cNvPr id="21" name="object 21"/>
          <p:cNvSpPr txBox="1"/>
          <p:nvPr/>
        </p:nvSpPr>
        <p:spPr>
          <a:xfrm>
            <a:off x="1728977" y="6388404"/>
            <a:ext cx="3276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-10" dirty="0">
                <a:solidFill>
                  <a:srgbClr val="1F384A"/>
                </a:solidFill>
                <a:latin typeface="Arial"/>
                <a:cs typeface="Arial"/>
              </a:rPr>
              <a:t>Date:</a:t>
            </a:r>
            <a:endParaRPr sz="10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181725" y="6388404"/>
            <a:ext cx="4889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000" i="1" spc="-10" dirty="0">
                <a:solidFill>
                  <a:srgbClr val="1F384A"/>
                </a:solidFill>
                <a:latin typeface="Arial"/>
                <a:cs typeface="Arial"/>
              </a:rPr>
              <a:t>Version: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722354" y="6424980"/>
            <a:ext cx="229870" cy="24511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50" b="1" spc="-25" dirty="0">
                <a:solidFill>
                  <a:srgbClr val="1F384A"/>
                </a:solidFill>
                <a:latin typeface="Arial"/>
                <a:cs typeface="Arial"/>
              </a:rPr>
              <a:t>38</a:t>
            </a:r>
            <a:endParaRPr sz="145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609600" y="-1"/>
            <a:ext cx="11113135" cy="6858000"/>
            <a:chOff x="609600" y="-1"/>
            <a:chExt cx="11113135" cy="6858000"/>
          </a:xfrm>
        </p:grpSpPr>
        <p:sp>
          <p:nvSpPr>
            <p:cNvPr id="4" name="object 4"/>
            <p:cNvSpPr/>
            <p:nvPr/>
          </p:nvSpPr>
          <p:spPr>
            <a:xfrm>
              <a:off x="11263883" y="428244"/>
              <a:ext cx="459105" cy="428625"/>
            </a:xfrm>
            <a:custGeom>
              <a:avLst/>
              <a:gdLst/>
              <a:ahLst/>
              <a:cxnLst/>
              <a:rect l="l" t="t" r="r" b="b"/>
              <a:pathLst>
                <a:path w="459104" h="428625">
                  <a:moveTo>
                    <a:pt x="288925" y="0"/>
                  </a:moveTo>
                  <a:lnTo>
                    <a:pt x="169799" y="0"/>
                  </a:lnTo>
                  <a:lnTo>
                    <a:pt x="169799" y="121157"/>
                  </a:lnTo>
                  <a:lnTo>
                    <a:pt x="164338" y="126110"/>
                  </a:lnTo>
                  <a:lnTo>
                    <a:pt x="155067" y="126110"/>
                  </a:lnTo>
                  <a:lnTo>
                    <a:pt x="49784" y="82168"/>
                  </a:lnTo>
                  <a:lnTo>
                    <a:pt x="0" y="179323"/>
                  </a:lnTo>
                  <a:lnTo>
                    <a:pt x="96900" y="219963"/>
                  </a:lnTo>
                  <a:lnTo>
                    <a:pt x="101473" y="221614"/>
                  </a:lnTo>
                  <a:lnTo>
                    <a:pt x="105156" y="225805"/>
                  </a:lnTo>
                  <a:lnTo>
                    <a:pt x="105156" y="234060"/>
                  </a:lnTo>
                  <a:lnTo>
                    <a:pt x="103377" y="236473"/>
                  </a:lnTo>
                  <a:lnTo>
                    <a:pt x="23114" y="308736"/>
                  </a:lnTo>
                  <a:lnTo>
                    <a:pt x="107061" y="384175"/>
                  </a:lnTo>
                  <a:lnTo>
                    <a:pt x="186436" y="313689"/>
                  </a:lnTo>
                  <a:lnTo>
                    <a:pt x="188341" y="311276"/>
                  </a:lnTo>
                  <a:lnTo>
                    <a:pt x="191897" y="310388"/>
                  </a:lnTo>
                  <a:lnTo>
                    <a:pt x="202184" y="310388"/>
                  </a:lnTo>
                  <a:lnTo>
                    <a:pt x="207645" y="315340"/>
                  </a:lnTo>
                  <a:lnTo>
                    <a:pt x="207645" y="428243"/>
                  </a:lnTo>
                  <a:lnTo>
                    <a:pt x="250063" y="428243"/>
                  </a:lnTo>
                  <a:lnTo>
                    <a:pt x="250063" y="315340"/>
                  </a:lnTo>
                  <a:lnTo>
                    <a:pt x="255650" y="310388"/>
                  </a:lnTo>
                  <a:lnTo>
                    <a:pt x="266700" y="310388"/>
                  </a:lnTo>
                  <a:lnTo>
                    <a:pt x="269494" y="311276"/>
                  </a:lnTo>
                  <a:lnTo>
                    <a:pt x="350774" y="384175"/>
                  </a:lnTo>
                  <a:lnTo>
                    <a:pt x="434721" y="308736"/>
                  </a:lnTo>
                  <a:lnTo>
                    <a:pt x="354330" y="236473"/>
                  </a:lnTo>
                  <a:lnTo>
                    <a:pt x="353568" y="234060"/>
                  </a:lnTo>
                  <a:lnTo>
                    <a:pt x="353568" y="230758"/>
                  </a:lnTo>
                  <a:lnTo>
                    <a:pt x="353568" y="225805"/>
                  </a:lnTo>
                  <a:lnTo>
                    <a:pt x="356235" y="221614"/>
                  </a:lnTo>
                  <a:lnTo>
                    <a:pt x="360807" y="219963"/>
                  </a:lnTo>
                  <a:lnTo>
                    <a:pt x="458724" y="179323"/>
                  </a:lnTo>
                  <a:lnTo>
                    <a:pt x="407924" y="82168"/>
                  </a:lnTo>
                  <a:lnTo>
                    <a:pt x="306450" y="124459"/>
                  </a:lnTo>
                  <a:lnTo>
                    <a:pt x="305435" y="125348"/>
                  </a:lnTo>
                  <a:lnTo>
                    <a:pt x="303657" y="126110"/>
                  </a:lnTo>
                  <a:lnTo>
                    <a:pt x="294386" y="126110"/>
                  </a:lnTo>
                  <a:lnTo>
                    <a:pt x="288925" y="121157"/>
                  </a:lnTo>
                  <a:lnTo>
                    <a:pt x="288925" y="0"/>
                  </a:lnTo>
                  <a:close/>
                </a:path>
              </a:pathLst>
            </a:custGeom>
            <a:solidFill>
              <a:srgbClr val="D72C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492483" y="428244"/>
              <a:ext cx="230504" cy="428625"/>
            </a:xfrm>
            <a:custGeom>
              <a:avLst/>
              <a:gdLst/>
              <a:ahLst/>
              <a:cxnLst/>
              <a:rect l="l" t="t" r="r" b="b"/>
              <a:pathLst>
                <a:path w="230504" h="428625">
                  <a:moveTo>
                    <a:pt x="60071" y="0"/>
                  </a:moveTo>
                  <a:lnTo>
                    <a:pt x="0" y="0"/>
                  </a:lnTo>
                  <a:lnTo>
                    <a:pt x="0" y="428243"/>
                  </a:lnTo>
                  <a:lnTo>
                    <a:pt x="21209" y="428243"/>
                  </a:lnTo>
                  <a:lnTo>
                    <a:pt x="21209" y="315340"/>
                  </a:lnTo>
                  <a:lnTo>
                    <a:pt x="26797" y="310388"/>
                  </a:lnTo>
                  <a:lnTo>
                    <a:pt x="204280" y="310388"/>
                  </a:lnTo>
                  <a:lnTo>
                    <a:pt x="206121" y="308736"/>
                  </a:lnTo>
                  <a:lnTo>
                    <a:pt x="128397" y="239013"/>
                  </a:lnTo>
                  <a:lnTo>
                    <a:pt x="125730" y="236473"/>
                  </a:lnTo>
                  <a:lnTo>
                    <a:pt x="124841" y="234060"/>
                  </a:lnTo>
                  <a:lnTo>
                    <a:pt x="124841" y="225805"/>
                  </a:lnTo>
                  <a:lnTo>
                    <a:pt x="127508" y="221614"/>
                  </a:lnTo>
                  <a:lnTo>
                    <a:pt x="132207" y="219963"/>
                  </a:lnTo>
                  <a:lnTo>
                    <a:pt x="230124" y="179323"/>
                  </a:lnTo>
                  <a:lnTo>
                    <a:pt x="202230" y="126110"/>
                  </a:lnTo>
                  <a:lnTo>
                    <a:pt x="65659" y="126110"/>
                  </a:lnTo>
                  <a:lnTo>
                    <a:pt x="60071" y="121157"/>
                  </a:lnTo>
                  <a:lnTo>
                    <a:pt x="60071" y="0"/>
                  </a:lnTo>
                  <a:close/>
                </a:path>
                <a:path w="230504" h="428625">
                  <a:moveTo>
                    <a:pt x="204280" y="310388"/>
                  </a:moveTo>
                  <a:lnTo>
                    <a:pt x="37846" y="310388"/>
                  </a:lnTo>
                  <a:lnTo>
                    <a:pt x="40640" y="311276"/>
                  </a:lnTo>
                  <a:lnTo>
                    <a:pt x="43434" y="313689"/>
                  </a:lnTo>
                  <a:lnTo>
                    <a:pt x="122047" y="384175"/>
                  </a:lnTo>
                  <a:lnTo>
                    <a:pt x="204280" y="310388"/>
                  </a:lnTo>
                  <a:close/>
                </a:path>
                <a:path w="230504" h="428625">
                  <a:moveTo>
                    <a:pt x="179197" y="82168"/>
                  </a:moveTo>
                  <a:lnTo>
                    <a:pt x="77597" y="124459"/>
                  </a:lnTo>
                  <a:lnTo>
                    <a:pt x="76708" y="125348"/>
                  </a:lnTo>
                  <a:lnTo>
                    <a:pt x="74802" y="126110"/>
                  </a:lnTo>
                  <a:lnTo>
                    <a:pt x="202230" y="126110"/>
                  </a:lnTo>
                  <a:lnTo>
                    <a:pt x="179197" y="82168"/>
                  </a:lnTo>
                  <a:close/>
                </a:path>
              </a:pathLst>
            </a:custGeom>
            <a:solidFill>
              <a:srgbClr val="A8162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09600" y="-1"/>
              <a:ext cx="10972800" cy="6857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965"/>
              </a:lnSpc>
              <a:spcBef>
                <a:spcPts val="100"/>
              </a:spcBef>
            </a:pPr>
            <a:r>
              <a:rPr sz="6000" spc="-10" dirty="0"/>
              <a:t>WORKSHOP:</a:t>
            </a:r>
            <a:endParaRPr sz="6000"/>
          </a:p>
          <a:p>
            <a:pPr marL="12700">
              <a:lnSpc>
                <a:spcPts val="5245"/>
              </a:lnSpc>
            </a:pPr>
            <a:r>
              <a:rPr sz="5400" b="0" spc="-200" dirty="0">
                <a:solidFill>
                  <a:srgbClr val="F8F8F8"/>
                </a:solidFill>
                <a:latin typeface="Calibri"/>
                <a:cs typeface="Calibri"/>
              </a:rPr>
              <a:t>Sketch</a:t>
            </a:r>
            <a:r>
              <a:rPr sz="5400" b="0" spc="-32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40" dirty="0">
                <a:solidFill>
                  <a:srgbClr val="F8F8F8"/>
                </a:solidFill>
                <a:latin typeface="Calibri"/>
                <a:cs typeface="Calibri"/>
              </a:rPr>
              <a:t>out</a:t>
            </a:r>
            <a:r>
              <a:rPr sz="5400" b="0" spc="-29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60" dirty="0">
                <a:solidFill>
                  <a:srgbClr val="F8F8F8"/>
                </a:solidFill>
                <a:latin typeface="Calibri"/>
                <a:cs typeface="Calibri"/>
              </a:rPr>
              <a:t>Business</a:t>
            </a:r>
            <a:r>
              <a:rPr sz="5400" b="0" spc="-29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50" dirty="0">
                <a:solidFill>
                  <a:srgbClr val="F8F8F8"/>
                </a:solidFill>
                <a:latin typeface="Calibri"/>
                <a:cs typeface="Calibri"/>
              </a:rPr>
              <a:t>Model</a:t>
            </a:r>
            <a:r>
              <a:rPr sz="5400" b="0" spc="-31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40" dirty="0">
                <a:solidFill>
                  <a:srgbClr val="F8F8F8"/>
                </a:solidFill>
                <a:latin typeface="Calibri"/>
                <a:cs typeface="Calibri"/>
              </a:rPr>
              <a:t>Canvas</a:t>
            </a:r>
            <a:endParaRPr sz="540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CC5F1D-1A7D-75BE-EAB8-1582F41D5F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69F2BD68-1F86-2F66-A334-960475DFBE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97737" y="3227070"/>
            <a:ext cx="9558020" cy="14652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965"/>
              </a:lnSpc>
              <a:spcBef>
                <a:spcPts val="100"/>
              </a:spcBef>
            </a:pPr>
            <a:r>
              <a:rPr lang="en-US" sz="6000" spc="-10" dirty="0"/>
              <a:t>Review</a:t>
            </a:r>
            <a:r>
              <a:rPr sz="6000" spc="-10" dirty="0"/>
              <a:t>:</a:t>
            </a:r>
            <a:endParaRPr sz="6000" dirty="0"/>
          </a:p>
          <a:p>
            <a:pPr marL="12700">
              <a:lnSpc>
                <a:spcPts val="5245"/>
              </a:lnSpc>
            </a:pPr>
            <a:r>
              <a:rPr lang="en-US" sz="5400" b="0" spc="-200" dirty="0">
                <a:solidFill>
                  <a:srgbClr val="F8F8F8"/>
                </a:solidFill>
                <a:latin typeface="Calibri"/>
                <a:cs typeface="Calibri"/>
              </a:rPr>
              <a:t>Export Plan Template</a:t>
            </a:r>
            <a:endParaRPr sz="5400" dirty="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5667174D-EBE5-3FC7-1F32-90060AB6ADEC}"/>
              </a:ext>
            </a:extLst>
          </p:cNvPr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CE7F8E93-1281-2086-E4CB-A29B1575186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E83E31B7-5E2F-E03E-FB43-C418B9241E9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4E891751-B745-E26E-A7A4-719F6D245477}"/>
                </a:ext>
              </a:extLst>
            </p:cNvPr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55C393EB-5566-2F63-59E0-EDAAC44EFA0F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74DD532D-B41F-8EC7-5304-F94941A6CF9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7307A36C-F187-5E20-1EB6-01FCB30D30CF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985246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F1A541-A15F-8E0D-A69E-D4196F8457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9BABB41-389F-552A-EB10-B52C4EAA499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489929" y="440886"/>
            <a:ext cx="6934200" cy="48449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965"/>
              </a:lnSpc>
              <a:spcBef>
                <a:spcPts val="100"/>
              </a:spcBef>
            </a:pPr>
            <a:r>
              <a:rPr lang="en-US" sz="6000" spc="-10" dirty="0"/>
              <a:t>Day 2 Tomorrow</a:t>
            </a:r>
            <a:r>
              <a:rPr sz="6000" spc="-10" dirty="0"/>
              <a:t>:</a:t>
            </a:r>
            <a:endParaRPr sz="6000" dirty="0"/>
          </a:p>
          <a:p>
            <a:pPr marL="12700"/>
            <a:r>
              <a:rPr lang="en-US" sz="4000" b="0" spc="-200" dirty="0">
                <a:solidFill>
                  <a:srgbClr val="F8F8F8"/>
                </a:solidFill>
              </a:rPr>
              <a:t>	</a:t>
            </a:r>
            <a:r>
              <a:rPr lang="en-US" sz="3200" b="0" spc="-200" dirty="0">
                <a:solidFill>
                  <a:srgbClr val="F8F8F8"/>
                </a:solidFill>
              </a:rPr>
              <a:t>Val prop review – be ready!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Government services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Trade resources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Marketing abroad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International SALES!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Legal &amp; tax considerations</a:t>
            </a:r>
            <a:br>
              <a:rPr lang="en-US" sz="3200" b="0" spc="-200" dirty="0">
                <a:solidFill>
                  <a:srgbClr val="F8F8F8"/>
                </a:solidFill>
              </a:rPr>
            </a:br>
            <a:br>
              <a:rPr lang="en-US" sz="3200" b="0" spc="-200" dirty="0">
                <a:solidFill>
                  <a:srgbClr val="F8F8F8"/>
                </a:solidFill>
              </a:rPr>
            </a:br>
            <a:r>
              <a:rPr lang="en-US" sz="3200" b="0" spc="-200" dirty="0">
                <a:solidFill>
                  <a:srgbClr val="F8F8F8"/>
                </a:solidFill>
              </a:rPr>
              <a:t>	Start time: 8:15am</a:t>
            </a:r>
            <a:endParaRPr sz="3200" dirty="0">
              <a:latin typeface="Calibri"/>
              <a:cs typeface="Calibri"/>
            </a:endParaRPr>
          </a:p>
        </p:txBody>
      </p:sp>
      <p:grpSp>
        <p:nvGrpSpPr>
          <p:cNvPr id="3" name="object 3">
            <a:extLst>
              <a:ext uri="{FF2B5EF4-FFF2-40B4-BE49-F238E27FC236}">
                <a16:creationId xmlns:a16="http://schemas.microsoft.com/office/drawing/2014/main" id="{DCA26E29-2F34-BA82-6F3A-64A6D500927B}"/>
              </a:ext>
            </a:extLst>
          </p:cNvPr>
          <p:cNvGrpSpPr/>
          <p:nvPr/>
        </p:nvGrpSpPr>
        <p:grpSpPr>
          <a:xfrm>
            <a:off x="504190" y="75566"/>
            <a:ext cx="11725910" cy="6811009"/>
            <a:chOff x="466344" y="-1520"/>
            <a:chExt cx="11725910" cy="6811009"/>
          </a:xfrm>
        </p:grpSpPr>
        <p:pic>
          <p:nvPicPr>
            <p:cNvPr id="4" name="object 4">
              <a:extLst>
                <a:ext uri="{FF2B5EF4-FFF2-40B4-BE49-F238E27FC236}">
                  <a16:creationId xmlns:a16="http://schemas.microsoft.com/office/drawing/2014/main" id="{CE25F0CE-C373-57DA-AD01-144D58AB939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5" name="object 5">
              <a:extLst>
                <a:ext uri="{FF2B5EF4-FFF2-40B4-BE49-F238E27FC236}">
                  <a16:creationId xmlns:a16="http://schemas.microsoft.com/office/drawing/2014/main" id="{1BB010BD-0C2B-8C70-C6A3-93EC1BECC54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5F181FA7-D22A-1F98-2228-9518B32F6717}"/>
                </a:ext>
              </a:extLst>
            </p:cNvPr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>
              <a:extLst>
                <a:ext uri="{FF2B5EF4-FFF2-40B4-BE49-F238E27FC236}">
                  <a16:creationId xmlns:a16="http://schemas.microsoft.com/office/drawing/2014/main" id="{9496BD6E-7932-790E-7280-28A518BA1E1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8" name="object 8">
              <a:extLst>
                <a:ext uri="{FF2B5EF4-FFF2-40B4-BE49-F238E27FC236}">
                  <a16:creationId xmlns:a16="http://schemas.microsoft.com/office/drawing/2014/main" id="{42D67F39-FAE8-2778-91AD-DD00792E9C4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9" name="object 9">
              <a:extLst>
                <a:ext uri="{FF2B5EF4-FFF2-40B4-BE49-F238E27FC236}">
                  <a16:creationId xmlns:a16="http://schemas.microsoft.com/office/drawing/2014/main" id="{BCED6F17-E069-366E-3C5D-10FC65554FBE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17047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3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SURVEY</a:t>
            </a:r>
            <a:r>
              <a:rPr spc="-85" dirty="0"/>
              <a:t> </a:t>
            </a:r>
            <a:r>
              <a:rPr dirty="0"/>
              <a:t>–</a:t>
            </a:r>
            <a:r>
              <a:rPr spc="-65" dirty="0"/>
              <a:t> </a:t>
            </a:r>
            <a:r>
              <a:rPr spc="-125" dirty="0"/>
              <a:t>DAY</a:t>
            </a:r>
            <a:r>
              <a:rPr spc="-70" dirty="0"/>
              <a:t> </a:t>
            </a:r>
            <a:r>
              <a:rPr spc="-50" dirty="0"/>
              <a:t>1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2875" y="2259387"/>
              <a:ext cx="1597438" cy="699770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90348" y="2524624"/>
              <a:ext cx="781700" cy="43042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>
            <a:extLst>
              <a:ext uri="{FF2B5EF4-FFF2-40B4-BE49-F238E27FC236}">
                <a16:creationId xmlns:a16="http://schemas.microsoft.com/office/drawing/2014/main" id="{8FCCDA38-5147-4748-A57C-EE3ECFAB55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9480166"/>
              </p:ext>
            </p:extLst>
          </p:nvPr>
        </p:nvGraphicFramePr>
        <p:xfrm>
          <a:off x="1189608" y="1083078"/>
          <a:ext cx="9286043" cy="4492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326DA1E5-DB6C-4DD0-9AAA-28452CFD20BF}"/>
              </a:ext>
            </a:extLst>
          </p:cNvPr>
          <p:cNvCxnSpPr>
            <a:cxnSpLocks/>
          </p:cNvCxnSpPr>
          <p:nvPr/>
        </p:nvCxnSpPr>
        <p:spPr>
          <a:xfrm>
            <a:off x="9195689" y="2880805"/>
            <a:ext cx="781163" cy="75755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1">
            <a:extLst>
              <a:ext uri="{FF2B5EF4-FFF2-40B4-BE49-F238E27FC236}">
                <a16:creationId xmlns:a16="http://schemas.microsoft.com/office/drawing/2014/main" id="{D3631AB1-2AED-4D42-88B6-403D47B1618F}"/>
              </a:ext>
            </a:extLst>
          </p:cNvPr>
          <p:cNvSpPr txBox="1"/>
          <p:nvPr/>
        </p:nvSpPr>
        <p:spPr>
          <a:xfrm>
            <a:off x="5055231" y="5308849"/>
            <a:ext cx="6563028" cy="1298161"/>
          </a:xfrm>
          <a:prstGeom prst="rect">
            <a:avLst/>
          </a:prstGeom>
          <a:noFill/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dirty="0">
                <a:solidFill>
                  <a:srgbClr val="002060"/>
                </a:solidFill>
              </a:rPr>
              <a:t>Data based on measured average export growth rate among participants</a:t>
            </a:r>
          </a:p>
          <a:p>
            <a:r>
              <a:rPr lang="en-CA" sz="1600" dirty="0">
                <a:solidFill>
                  <a:srgbClr val="002060"/>
                </a:solidFill>
              </a:rPr>
              <a:t>of 33%, extrapolated over 18 years.  For illustrative purposes only. 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005D70-802F-4748-9E87-082B06069D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84622" y="528518"/>
            <a:ext cx="10133637" cy="431223"/>
          </a:xfrm>
        </p:spPr>
        <p:txBody>
          <a:bodyPr>
            <a:noAutofit/>
          </a:bodyPr>
          <a:lstStyle/>
          <a:p>
            <a:pPr defTabSz="1219170">
              <a:defRPr/>
            </a:pPr>
            <a:r>
              <a:rPr lang="en-CA" sz="2400" b="1" spc="-133" dirty="0">
                <a:solidFill>
                  <a:srgbClr val="073E89"/>
                </a:solidFill>
                <a:ea typeface="Roboto" panose="02000000000000000000" pitchFamily="2" charset="0"/>
                <a:cs typeface="Arial" panose="020B0604020202020204" pitchFamily="34" charset="0"/>
              </a:rPr>
              <a:t>AVERAGE EXPORT SALES RESULTS ATTAINED BY TAP COMPANIES (pre-Covid)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0A920A0C-D6A0-47B0-998E-440023B88F33}"/>
              </a:ext>
            </a:extLst>
          </p:cNvPr>
          <p:cNvSpPr txBox="1"/>
          <p:nvPr/>
        </p:nvSpPr>
        <p:spPr>
          <a:xfrm>
            <a:off x="7761704" y="6511400"/>
            <a:ext cx="4430296" cy="356761"/>
          </a:xfrm>
          <a:prstGeom prst="rect">
            <a:avLst/>
          </a:prstGeom>
          <a:solidFill>
            <a:schemeClr val="lt1"/>
          </a:solidFill>
          <a:ln w="9525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CA" sz="1333" dirty="0">
                <a:solidFill>
                  <a:srgbClr val="002060"/>
                </a:solidFill>
              </a:rPr>
              <a:t>* Source: World Bank, Cambridge Calculations, 2019</a:t>
            </a:r>
          </a:p>
          <a:p>
            <a:pPr algn="ctr"/>
            <a:endParaRPr lang="en-CA" sz="1200" dirty="0">
              <a:solidFill>
                <a:srgbClr val="00206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44B6028-4021-4A72-87EF-F7500A8811AD}"/>
              </a:ext>
            </a:extLst>
          </p:cNvPr>
          <p:cNvSpPr txBox="1"/>
          <p:nvPr/>
        </p:nvSpPr>
        <p:spPr>
          <a:xfrm>
            <a:off x="2447367" y="3508422"/>
            <a:ext cx="1057833" cy="830997"/>
          </a:xfrm>
          <a:prstGeom prst="rect">
            <a:avLst/>
          </a:prstGeom>
          <a:noFill/>
          <a:ln w="9525"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sz="1600" dirty="0">
                <a:solidFill>
                  <a:srgbClr val="002060"/>
                </a:solidFill>
                <a:latin typeface="+mn-lt"/>
              </a:rPr>
              <a:t>This is the </a:t>
            </a:r>
          </a:p>
          <a:p>
            <a:pPr algn="ctr"/>
            <a:r>
              <a:rPr lang="en-CA" sz="1600" dirty="0">
                <a:solidFill>
                  <a:srgbClr val="002060"/>
                </a:solidFill>
                <a:latin typeface="+mn-lt"/>
              </a:rPr>
              <a:t>Canadian average</a:t>
            </a:r>
          </a:p>
        </p:txBody>
      </p:sp>
    </p:spTree>
    <p:extLst>
      <p:ext uri="{BB962C8B-B14F-4D97-AF65-F5344CB8AC3E}">
        <p14:creationId xmlns:p14="http://schemas.microsoft.com/office/powerpoint/2010/main" val="2359652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CD6EC3-89C6-489B-962A-C073730583BC}"/>
              </a:ext>
            </a:extLst>
          </p:cNvPr>
          <p:cNvSpPr txBox="1"/>
          <p:nvPr/>
        </p:nvSpPr>
        <p:spPr>
          <a:xfrm>
            <a:off x="4225772" y="1189609"/>
            <a:ext cx="3089429" cy="187318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defTabSz="685783">
              <a:lnSpc>
                <a:spcPct val="90000"/>
              </a:lnSpc>
              <a:spcBef>
                <a:spcPts val="751"/>
              </a:spcBef>
            </a:pPr>
            <a:endParaRPr lang="en-CA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9F42C71-23A8-4086-89E1-FC86094E638F}"/>
              </a:ext>
            </a:extLst>
          </p:cNvPr>
          <p:cNvSpPr txBox="1"/>
          <p:nvPr/>
        </p:nvSpPr>
        <p:spPr>
          <a:xfrm>
            <a:off x="4475425" y="322296"/>
            <a:ext cx="3501511" cy="807517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/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3200" b="1" u="sng" dirty="0">
                <a:solidFill>
                  <a:srgbClr val="002060"/>
                </a:solidFill>
                <a:latin typeface="+mj-lt"/>
              </a:rPr>
              <a:t>Key TAP Statistics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endParaRPr lang="en-CA" sz="1333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CAD919-10F8-4612-8AF0-2D50F562D5EA}"/>
              </a:ext>
            </a:extLst>
          </p:cNvPr>
          <p:cNvSpPr txBox="1"/>
          <p:nvPr/>
        </p:nvSpPr>
        <p:spPr>
          <a:xfrm>
            <a:off x="3391270" y="2537683"/>
            <a:ext cx="5007007" cy="1736916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defTabSz="685783">
              <a:lnSpc>
                <a:spcPct val="90000"/>
              </a:lnSpc>
              <a:spcBef>
                <a:spcPts val="751"/>
              </a:spcBef>
            </a:pPr>
            <a:endParaRPr lang="en-CA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8E5E1B-894D-4C11-BA2A-1A364014798F}"/>
              </a:ext>
            </a:extLst>
          </p:cNvPr>
          <p:cNvSpPr txBox="1"/>
          <p:nvPr/>
        </p:nvSpPr>
        <p:spPr>
          <a:xfrm>
            <a:off x="1694794" y="1093839"/>
            <a:ext cx="8802393" cy="2277788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endParaRPr lang="en-CA" sz="900" dirty="0">
              <a:solidFill>
                <a:srgbClr val="002060"/>
              </a:solidFill>
              <a:latin typeface="+mj-lt"/>
            </a:endParaRP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600" dirty="0">
                <a:solidFill>
                  <a:srgbClr val="002060"/>
                </a:solidFill>
                <a:latin typeface="+mj-lt"/>
              </a:rPr>
              <a:t>2,000+ TAP graduates over four years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600" dirty="0">
                <a:solidFill>
                  <a:srgbClr val="002060"/>
                </a:solidFill>
                <a:latin typeface="+mj-lt"/>
              </a:rPr>
              <a:t>40 countries entered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600" dirty="0">
                <a:solidFill>
                  <a:srgbClr val="002060"/>
                </a:solidFill>
                <a:latin typeface="+mj-lt"/>
              </a:rPr>
              <a:t>70% chose non-US target markets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600" dirty="0">
                <a:solidFill>
                  <a:srgbClr val="002060"/>
                </a:solidFill>
                <a:latin typeface="+mj-lt"/>
              </a:rPr>
              <a:t>8,000+ jobs created across Canada … and counting</a:t>
            </a:r>
          </a:p>
          <a:p>
            <a:pPr defTabSz="685783">
              <a:lnSpc>
                <a:spcPct val="90000"/>
              </a:lnSpc>
              <a:spcBef>
                <a:spcPts val="751"/>
              </a:spcBef>
            </a:pPr>
            <a:endParaRPr lang="en-CA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B6188E-547F-4BC7-8E83-BA462541C2E5}"/>
              </a:ext>
            </a:extLst>
          </p:cNvPr>
          <p:cNvSpPr txBox="1"/>
          <p:nvPr/>
        </p:nvSpPr>
        <p:spPr>
          <a:xfrm>
            <a:off x="1452969" y="3550821"/>
            <a:ext cx="9286043" cy="2041865"/>
          </a:xfrm>
          <a:prstGeom prst="rect">
            <a:avLst/>
          </a:prstGeom>
        </p:spPr>
        <p:txBody>
          <a:bodyPr vert="horz" wrap="square" lIns="91440" tIns="45720" rIns="91440" bIns="45720" rtlCol="0">
            <a:normAutofit/>
          </a:bodyPr>
          <a:lstStyle/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b="1" i="1" u="sng" dirty="0">
                <a:solidFill>
                  <a:srgbClr val="7030A0"/>
                </a:solidFill>
                <a:latin typeface="+mj-lt"/>
              </a:rPr>
              <a:t>Within three years after graduation the average TAP company will have: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endParaRPr lang="en-CA" sz="900" i="1" dirty="0">
              <a:solidFill>
                <a:srgbClr val="7030A0"/>
              </a:solidFill>
              <a:latin typeface="+mj-lt"/>
            </a:endParaRP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800" i="1" dirty="0">
                <a:solidFill>
                  <a:srgbClr val="7030A0"/>
                </a:solidFill>
                <a:latin typeface="+mj-lt"/>
              </a:rPr>
              <a:t>Tripled its export sales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800" i="1" dirty="0">
                <a:solidFill>
                  <a:srgbClr val="7030A0"/>
                </a:solidFill>
                <a:latin typeface="+mj-lt"/>
              </a:rPr>
              <a:t>Doubled its overall sales</a:t>
            </a:r>
          </a:p>
          <a:p>
            <a:pPr algn="ctr" defTabSz="685783">
              <a:lnSpc>
                <a:spcPct val="90000"/>
              </a:lnSpc>
              <a:spcBef>
                <a:spcPts val="751"/>
              </a:spcBef>
            </a:pPr>
            <a:r>
              <a:rPr lang="en-CA" sz="2800" i="1" dirty="0">
                <a:solidFill>
                  <a:srgbClr val="7030A0"/>
                </a:solidFill>
                <a:latin typeface="+mj-lt"/>
              </a:rPr>
              <a:t>Created 4 jobs</a:t>
            </a:r>
          </a:p>
        </p:txBody>
      </p:sp>
    </p:spTree>
    <p:extLst>
      <p:ext uri="{BB962C8B-B14F-4D97-AF65-F5344CB8AC3E}">
        <p14:creationId xmlns:p14="http://schemas.microsoft.com/office/powerpoint/2010/main" val="153717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95884" y="2229808"/>
            <a:ext cx="9558020" cy="1449070"/>
          </a:xfrm>
          <a:prstGeom prst="rect">
            <a:avLst/>
          </a:prstGeom>
        </p:spPr>
        <p:txBody>
          <a:bodyPr vert="horz" wrap="square" lIns="0" tIns="372059" rIns="0" bIns="0" rtlCol="0">
            <a:spAutoFit/>
          </a:bodyPr>
          <a:lstStyle/>
          <a:p>
            <a:pPr marL="195580">
              <a:lnSpc>
                <a:spcPct val="100000"/>
              </a:lnSpc>
              <a:spcBef>
                <a:spcPts val="100"/>
              </a:spcBef>
            </a:pPr>
            <a:r>
              <a:rPr sz="6600" spc="-434" dirty="0"/>
              <a:t>T</a:t>
            </a:r>
            <a:r>
              <a:rPr sz="6600" spc="85" dirty="0"/>
              <a:t>A</a:t>
            </a:r>
            <a:r>
              <a:rPr sz="6600" spc="90" dirty="0"/>
              <a:t>P</a:t>
            </a:r>
            <a:r>
              <a:rPr sz="6600" spc="-245" dirty="0"/>
              <a:t> </a:t>
            </a:r>
            <a:r>
              <a:rPr sz="6600" dirty="0"/>
              <a:t>SUCCESS</a:t>
            </a:r>
            <a:r>
              <a:rPr sz="6600" spc="-240" dirty="0"/>
              <a:t> </a:t>
            </a:r>
            <a:r>
              <a:rPr sz="6600" spc="-20" dirty="0"/>
              <a:t>STORY</a:t>
            </a:r>
            <a:r>
              <a:rPr sz="6600" spc="-260" dirty="0"/>
              <a:t> </a:t>
            </a:r>
            <a:r>
              <a:rPr sz="6600" spc="-10" dirty="0"/>
              <a:t>VIDEO</a:t>
            </a:r>
            <a:endParaRPr sz="6600" dirty="0"/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sp>
          <p:nvSpPr>
            <p:cNvPr id="4" name="object 4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BF10BC3-68B8-9726-D834-0711D0D43DD0}"/>
              </a:ext>
            </a:extLst>
          </p:cNvPr>
          <p:cNvSpPr txBox="1"/>
          <p:nvPr/>
        </p:nvSpPr>
        <p:spPr>
          <a:xfrm>
            <a:off x="3200400" y="3725862"/>
            <a:ext cx="60978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CA" sz="1800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CA" sz="1800" u="sng" dirty="0">
                <a:solidFill>
                  <a:srgbClr val="002060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https://vimeo.com/594760156?&amp;login=true</a:t>
            </a:r>
            <a:endParaRPr lang="en-C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000" spc="-295" dirty="0">
                <a:solidFill>
                  <a:srgbClr val="DD5A94"/>
                </a:solidFill>
              </a:rPr>
              <a:t>C</a:t>
            </a:r>
            <a:r>
              <a:rPr sz="6000" spc="-254" dirty="0">
                <a:solidFill>
                  <a:srgbClr val="DD5A94"/>
                </a:solidFill>
              </a:rPr>
              <a:t>OM</a:t>
            </a:r>
            <a:r>
              <a:rPr sz="6000" spc="-660" dirty="0">
                <a:solidFill>
                  <a:srgbClr val="DD5A94"/>
                </a:solidFill>
              </a:rPr>
              <a:t>P</a:t>
            </a:r>
            <a:r>
              <a:rPr sz="6000" spc="-254" dirty="0">
                <a:solidFill>
                  <a:srgbClr val="DD5A94"/>
                </a:solidFill>
              </a:rPr>
              <a:t>AN</a:t>
            </a:r>
            <a:r>
              <a:rPr sz="6000" spc="-20" dirty="0">
                <a:solidFill>
                  <a:srgbClr val="DD5A94"/>
                </a:solidFill>
              </a:rPr>
              <a:t>Y</a:t>
            </a:r>
            <a:r>
              <a:rPr sz="6000" spc="-405" dirty="0">
                <a:solidFill>
                  <a:srgbClr val="DD5A94"/>
                </a:solidFill>
              </a:rPr>
              <a:t> </a:t>
            </a:r>
            <a:r>
              <a:rPr sz="6000" spc="-210" dirty="0">
                <a:solidFill>
                  <a:srgbClr val="DD5A94"/>
                </a:solidFill>
              </a:rPr>
              <a:t>INTRODUCTIONS</a:t>
            </a:r>
            <a:endParaRPr sz="6000"/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sp>
          <p:nvSpPr>
            <p:cNvPr id="4" name="object 4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67283" y="549605"/>
            <a:ext cx="3756025" cy="6769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4250" b="0" spc="-10" dirty="0">
                <a:solidFill>
                  <a:srgbClr val="073D88"/>
                </a:solidFill>
                <a:latin typeface="Calibri"/>
                <a:cs typeface="Calibri"/>
              </a:rPr>
              <a:t>INTRODUCTIONS</a:t>
            </a:r>
            <a:endParaRPr sz="42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538986" y="1066800"/>
            <a:ext cx="5447284" cy="3903633"/>
          </a:xfrm>
          <a:prstGeom prst="rect">
            <a:avLst/>
          </a:prstGeom>
        </p:spPr>
        <p:txBody>
          <a:bodyPr vert="horz" wrap="square" lIns="0" tIns="226060" rIns="0" bIns="0" rtlCol="0">
            <a:spAutoFit/>
          </a:bodyPr>
          <a:lstStyle/>
          <a:p>
            <a:pPr marL="527050" indent="-514350">
              <a:lnSpc>
                <a:spcPct val="100000"/>
              </a:lnSpc>
              <a:spcBef>
                <a:spcPts val="1780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lang="en-CA" sz="2800" spc="-20" dirty="0">
                <a:solidFill>
                  <a:srgbClr val="002060"/>
                </a:solidFill>
                <a:latin typeface="Calibri Light"/>
                <a:cs typeface="Calibri Light"/>
              </a:rPr>
              <a:t>Your </a:t>
            </a:r>
            <a:r>
              <a:rPr sz="2800" b="0" spc="-20" dirty="0">
                <a:solidFill>
                  <a:srgbClr val="002060"/>
                </a:solidFill>
                <a:latin typeface="Calibri Light"/>
                <a:cs typeface="Calibri Light"/>
              </a:rPr>
              <a:t>Name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27050" indent="-514350">
              <a:lnSpc>
                <a:spcPct val="100000"/>
              </a:lnSpc>
              <a:spcBef>
                <a:spcPts val="1680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800" b="0" spc="-114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spc="-20" dirty="0">
                <a:solidFill>
                  <a:srgbClr val="002060"/>
                </a:solidFill>
                <a:latin typeface="Calibri Light"/>
                <a:cs typeface="Calibri Light"/>
              </a:rPr>
              <a:t>Name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27050" indent="-514350">
              <a:lnSpc>
                <a:spcPct val="100000"/>
              </a:lnSpc>
              <a:spcBef>
                <a:spcPts val="1680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8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do</a:t>
            </a:r>
            <a:r>
              <a:rPr sz="28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you</a:t>
            </a:r>
            <a:r>
              <a:rPr sz="28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spc="-25" dirty="0">
                <a:solidFill>
                  <a:srgbClr val="002060"/>
                </a:solidFill>
                <a:latin typeface="Calibri Light"/>
                <a:cs typeface="Calibri Light"/>
              </a:rPr>
              <a:t>do?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27050" indent="-514350">
              <a:lnSpc>
                <a:spcPct val="100000"/>
              </a:lnSpc>
              <a:spcBef>
                <a:spcPts val="1680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Ideal</a:t>
            </a:r>
            <a:r>
              <a:rPr sz="2800" b="0" spc="-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Customer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27050" indent="-514350">
              <a:lnSpc>
                <a:spcPct val="100000"/>
              </a:lnSpc>
              <a:spcBef>
                <a:spcPts val="1680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sz="2800" b="0" spc="-10" dirty="0">
                <a:solidFill>
                  <a:srgbClr val="002060"/>
                </a:solidFill>
                <a:latin typeface="Calibri Light"/>
                <a:cs typeface="Calibri Light"/>
              </a:rPr>
              <a:t>Value</a:t>
            </a:r>
            <a:r>
              <a:rPr sz="2800" b="0" spc="-1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spc="-10" dirty="0">
                <a:solidFill>
                  <a:srgbClr val="002060"/>
                </a:solidFill>
                <a:latin typeface="Calibri Light"/>
                <a:cs typeface="Calibri Light"/>
              </a:rPr>
              <a:t>Proposition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527050" indent="-514350">
              <a:lnSpc>
                <a:spcPct val="100000"/>
              </a:lnSpc>
              <a:spcBef>
                <a:spcPts val="1685"/>
              </a:spcBef>
              <a:buFont typeface="+mj-lt"/>
              <a:buAutoNum type="arabicPeriod"/>
              <a:tabLst>
                <a:tab pos="240029" algn="l"/>
              </a:tabLst>
            </a:pPr>
            <a:r>
              <a:rPr lang="en-CA" sz="2800" b="0" spc="-45" dirty="0">
                <a:solidFill>
                  <a:srgbClr val="002060"/>
                </a:solidFill>
                <a:latin typeface="Calibri Light"/>
                <a:cs typeface="Calibri Light"/>
              </a:rPr>
              <a:t>Planned </a:t>
            </a:r>
            <a:r>
              <a:rPr sz="2800" b="0" spc="-45" dirty="0">
                <a:solidFill>
                  <a:srgbClr val="002060"/>
                </a:solidFill>
                <a:latin typeface="Calibri Light"/>
                <a:cs typeface="Calibri Light"/>
              </a:rPr>
              <a:t>Target</a:t>
            </a:r>
            <a:r>
              <a:rPr sz="28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dirty="0">
                <a:solidFill>
                  <a:srgbClr val="002060"/>
                </a:solidFill>
                <a:latin typeface="Calibri Light"/>
                <a:cs typeface="Calibri Light"/>
              </a:rPr>
              <a:t>Export</a:t>
            </a:r>
            <a:r>
              <a:rPr sz="2800" b="0" spc="-7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800" b="0" spc="-10" dirty="0">
                <a:solidFill>
                  <a:srgbClr val="002060"/>
                </a:solidFill>
                <a:latin typeface="Calibri Light"/>
                <a:cs typeface="Calibri Light"/>
              </a:rPr>
              <a:t>Market</a:t>
            </a:r>
            <a:endParaRPr sz="2800" dirty="0">
              <a:solidFill>
                <a:srgbClr val="002060"/>
              </a:solidFill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7737" y="3227070"/>
            <a:ext cx="9558020" cy="14652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5965"/>
              </a:lnSpc>
              <a:spcBef>
                <a:spcPts val="100"/>
              </a:spcBef>
            </a:pPr>
            <a:r>
              <a:rPr sz="6000" dirty="0"/>
              <a:t>CASE</a:t>
            </a:r>
            <a:r>
              <a:rPr sz="6000" spc="-140" dirty="0"/>
              <a:t> </a:t>
            </a:r>
            <a:r>
              <a:rPr sz="6000" spc="-10" dirty="0"/>
              <a:t>STUDY</a:t>
            </a:r>
            <a:r>
              <a:rPr lang="en-CA" sz="6000" spc="-10" dirty="0"/>
              <a:t> &amp; WORKSHOP</a:t>
            </a:r>
            <a:r>
              <a:rPr sz="6000" spc="-10" dirty="0"/>
              <a:t>:</a:t>
            </a:r>
            <a:endParaRPr sz="6000" dirty="0"/>
          </a:p>
          <a:p>
            <a:pPr marL="12700">
              <a:lnSpc>
                <a:spcPts val="5245"/>
              </a:lnSpc>
            </a:pPr>
            <a:r>
              <a:rPr sz="5400" b="0" spc="-185" dirty="0">
                <a:solidFill>
                  <a:srgbClr val="F8F8F8"/>
                </a:solidFill>
                <a:latin typeface="Calibri"/>
                <a:cs typeface="Calibri"/>
              </a:rPr>
              <a:t>International</a:t>
            </a:r>
            <a:r>
              <a:rPr sz="5400" b="0" spc="-29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85" dirty="0">
                <a:solidFill>
                  <a:srgbClr val="F8F8F8"/>
                </a:solidFill>
                <a:latin typeface="Calibri"/>
                <a:cs typeface="Calibri"/>
              </a:rPr>
              <a:t>Market</a:t>
            </a:r>
            <a:r>
              <a:rPr sz="5400" b="0" spc="-330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60" dirty="0">
                <a:solidFill>
                  <a:srgbClr val="F8F8F8"/>
                </a:solidFill>
                <a:latin typeface="Calibri"/>
                <a:cs typeface="Calibri"/>
              </a:rPr>
              <a:t>Entry</a:t>
            </a:r>
            <a:r>
              <a:rPr sz="5400" b="0" spc="-285" dirty="0">
                <a:solidFill>
                  <a:srgbClr val="F8F8F8"/>
                </a:solidFill>
                <a:latin typeface="Calibri"/>
                <a:cs typeface="Calibri"/>
              </a:rPr>
              <a:t> </a:t>
            </a:r>
            <a:r>
              <a:rPr sz="5400" b="0" spc="-150" dirty="0">
                <a:solidFill>
                  <a:srgbClr val="F8F8F8"/>
                </a:solidFill>
                <a:latin typeface="Calibri"/>
                <a:cs typeface="Calibri"/>
              </a:rPr>
              <a:t>Strategies</a:t>
            </a:r>
            <a:endParaRPr sz="5400" dirty="0">
              <a:latin typeface="Calibri"/>
              <a:cs typeface="Calibri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466344" y="-1520"/>
            <a:ext cx="11725910" cy="6811009"/>
            <a:chOff x="466344" y="-1520"/>
            <a:chExt cx="11725910" cy="6811009"/>
          </a:xfrm>
        </p:grpSpPr>
        <p:sp>
          <p:nvSpPr>
            <p:cNvPr id="4" name="object 4"/>
            <p:cNvSpPr/>
            <p:nvPr/>
          </p:nvSpPr>
          <p:spPr>
            <a:xfrm>
              <a:off x="10669511" y="-1511"/>
              <a:ext cx="1132840" cy="3206115"/>
            </a:xfrm>
            <a:custGeom>
              <a:avLst/>
              <a:gdLst/>
              <a:ahLst/>
              <a:cxnLst/>
              <a:rect l="l" t="t" r="r" b="b"/>
              <a:pathLst>
                <a:path w="1132840" h="3206115">
                  <a:moveTo>
                    <a:pt x="335381" y="1928304"/>
                  </a:moveTo>
                  <a:lnTo>
                    <a:pt x="8204" y="1928304"/>
                  </a:lnTo>
                  <a:lnTo>
                    <a:pt x="8204" y="2000326"/>
                  </a:lnTo>
                  <a:lnTo>
                    <a:pt x="259257" y="2000326"/>
                  </a:lnTo>
                  <a:lnTo>
                    <a:pt x="259257" y="2001418"/>
                  </a:lnTo>
                  <a:lnTo>
                    <a:pt x="8204" y="2084019"/>
                  </a:lnTo>
                  <a:lnTo>
                    <a:pt x="8204" y="2139023"/>
                  </a:lnTo>
                  <a:lnTo>
                    <a:pt x="259257" y="2225078"/>
                  </a:lnTo>
                  <a:lnTo>
                    <a:pt x="259257" y="2225941"/>
                  </a:lnTo>
                  <a:lnTo>
                    <a:pt x="8204" y="2225941"/>
                  </a:lnTo>
                  <a:lnTo>
                    <a:pt x="8204" y="2297963"/>
                  </a:lnTo>
                  <a:lnTo>
                    <a:pt x="335381" y="2297963"/>
                  </a:lnTo>
                  <a:lnTo>
                    <a:pt x="335381" y="2189480"/>
                  </a:lnTo>
                  <a:lnTo>
                    <a:pt x="121869" y="2113546"/>
                  </a:lnTo>
                  <a:lnTo>
                    <a:pt x="121869" y="2112683"/>
                  </a:lnTo>
                  <a:lnTo>
                    <a:pt x="335381" y="2037422"/>
                  </a:lnTo>
                  <a:lnTo>
                    <a:pt x="335381" y="1928304"/>
                  </a:lnTo>
                  <a:close/>
                </a:path>
                <a:path w="1132840" h="3206115">
                  <a:moveTo>
                    <a:pt x="335381" y="1702066"/>
                  </a:moveTo>
                  <a:lnTo>
                    <a:pt x="307467" y="1689989"/>
                  </a:lnTo>
                  <a:lnTo>
                    <a:pt x="240271" y="1660944"/>
                  </a:lnTo>
                  <a:lnTo>
                    <a:pt x="240271" y="1729867"/>
                  </a:lnTo>
                  <a:lnTo>
                    <a:pt x="138468" y="1770011"/>
                  </a:lnTo>
                  <a:lnTo>
                    <a:pt x="138468" y="1689989"/>
                  </a:lnTo>
                  <a:lnTo>
                    <a:pt x="240271" y="1729867"/>
                  </a:lnTo>
                  <a:lnTo>
                    <a:pt x="240271" y="1660944"/>
                  </a:lnTo>
                  <a:lnTo>
                    <a:pt x="8204" y="1560588"/>
                  </a:lnTo>
                  <a:lnTo>
                    <a:pt x="8204" y="1640166"/>
                  </a:lnTo>
                  <a:lnTo>
                    <a:pt x="77431" y="1667332"/>
                  </a:lnTo>
                  <a:lnTo>
                    <a:pt x="77431" y="1794586"/>
                  </a:lnTo>
                  <a:lnTo>
                    <a:pt x="8204" y="1822615"/>
                  </a:lnTo>
                  <a:lnTo>
                    <a:pt x="8204" y="1903933"/>
                  </a:lnTo>
                  <a:lnTo>
                    <a:pt x="316026" y="1770011"/>
                  </a:lnTo>
                  <a:lnTo>
                    <a:pt x="335381" y="1761578"/>
                  </a:lnTo>
                  <a:lnTo>
                    <a:pt x="335381" y="1702066"/>
                  </a:lnTo>
                  <a:close/>
                </a:path>
                <a:path w="1132840" h="3206115">
                  <a:moveTo>
                    <a:pt x="335381" y="1277823"/>
                  </a:moveTo>
                  <a:lnTo>
                    <a:pt x="274358" y="1277823"/>
                  </a:lnTo>
                  <a:lnTo>
                    <a:pt x="274358" y="1349870"/>
                  </a:lnTo>
                  <a:lnTo>
                    <a:pt x="274294" y="1404442"/>
                  </a:lnTo>
                  <a:lnTo>
                    <a:pt x="267665" y="1434820"/>
                  </a:lnTo>
                  <a:lnTo>
                    <a:pt x="265074" y="1440230"/>
                  </a:lnTo>
                  <a:lnTo>
                    <a:pt x="261416" y="1444548"/>
                  </a:lnTo>
                  <a:lnTo>
                    <a:pt x="256451" y="1447761"/>
                  </a:lnTo>
                  <a:lnTo>
                    <a:pt x="251485" y="1451241"/>
                  </a:lnTo>
                  <a:lnTo>
                    <a:pt x="244805" y="1452968"/>
                  </a:lnTo>
                  <a:lnTo>
                    <a:pt x="227545" y="1452968"/>
                  </a:lnTo>
                  <a:lnTo>
                    <a:pt x="201231" y="1420164"/>
                  </a:lnTo>
                  <a:lnTo>
                    <a:pt x="200799" y="1413065"/>
                  </a:lnTo>
                  <a:lnTo>
                    <a:pt x="200164" y="1405724"/>
                  </a:lnTo>
                  <a:lnTo>
                    <a:pt x="199948" y="1398828"/>
                  </a:lnTo>
                  <a:lnTo>
                    <a:pt x="199948" y="1349870"/>
                  </a:lnTo>
                  <a:lnTo>
                    <a:pt x="274358" y="1349870"/>
                  </a:lnTo>
                  <a:lnTo>
                    <a:pt x="274358" y="1277823"/>
                  </a:lnTo>
                  <a:lnTo>
                    <a:pt x="8204" y="1277823"/>
                  </a:lnTo>
                  <a:lnTo>
                    <a:pt x="8204" y="1349870"/>
                  </a:lnTo>
                  <a:lnTo>
                    <a:pt x="138899" y="1349870"/>
                  </a:lnTo>
                  <a:lnTo>
                    <a:pt x="138899" y="1385455"/>
                  </a:lnTo>
                  <a:lnTo>
                    <a:pt x="8204" y="1453832"/>
                  </a:lnTo>
                  <a:lnTo>
                    <a:pt x="8204" y="1540319"/>
                  </a:lnTo>
                  <a:lnTo>
                    <a:pt x="146456" y="1457045"/>
                  </a:lnTo>
                  <a:lnTo>
                    <a:pt x="150787" y="1473428"/>
                  </a:lnTo>
                  <a:lnTo>
                    <a:pt x="177076" y="1509890"/>
                  </a:lnTo>
                  <a:lnTo>
                    <a:pt x="219303" y="1526679"/>
                  </a:lnTo>
                  <a:lnTo>
                    <a:pt x="235966" y="1527810"/>
                  </a:lnTo>
                  <a:lnTo>
                    <a:pt x="249758" y="1527200"/>
                  </a:lnTo>
                  <a:lnTo>
                    <a:pt x="293027" y="1512443"/>
                  </a:lnTo>
                  <a:lnTo>
                    <a:pt x="319722" y="1482356"/>
                  </a:lnTo>
                  <a:lnTo>
                    <a:pt x="330352" y="1452968"/>
                  </a:lnTo>
                  <a:lnTo>
                    <a:pt x="330644" y="1451876"/>
                  </a:lnTo>
                  <a:lnTo>
                    <a:pt x="332752" y="1440434"/>
                  </a:lnTo>
                  <a:lnTo>
                    <a:pt x="334111" y="1429651"/>
                  </a:lnTo>
                  <a:lnTo>
                    <a:pt x="334238" y="1428711"/>
                  </a:lnTo>
                  <a:lnTo>
                    <a:pt x="335089" y="1416939"/>
                  </a:lnTo>
                  <a:lnTo>
                    <a:pt x="335191" y="1413065"/>
                  </a:lnTo>
                  <a:lnTo>
                    <a:pt x="335254" y="1410042"/>
                  </a:lnTo>
                  <a:lnTo>
                    <a:pt x="335356" y="1405724"/>
                  </a:lnTo>
                  <a:lnTo>
                    <a:pt x="335381" y="1277823"/>
                  </a:lnTo>
                  <a:close/>
                </a:path>
                <a:path w="1132840" h="3206115">
                  <a:moveTo>
                    <a:pt x="335381" y="278409"/>
                  </a:moveTo>
                  <a:lnTo>
                    <a:pt x="274358" y="278409"/>
                  </a:lnTo>
                  <a:lnTo>
                    <a:pt x="274358" y="350659"/>
                  </a:lnTo>
                  <a:lnTo>
                    <a:pt x="274294" y="404990"/>
                  </a:lnTo>
                  <a:lnTo>
                    <a:pt x="273926" y="410832"/>
                  </a:lnTo>
                  <a:lnTo>
                    <a:pt x="273062" y="417499"/>
                  </a:lnTo>
                  <a:lnTo>
                    <a:pt x="272199" y="424408"/>
                  </a:lnTo>
                  <a:lnTo>
                    <a:pt x="244805" y="453529"/>
                  </a:lnTo>
                  <a:lnTo>
                    <a:pt x="227545" y="453529"/>
                  </a:lnTo>
                  <a:lnTo>
                    <a:pt x="201231" y="420954"/>
                  </a:lnTo>
                  <a:lnTo>
                    <a:pt x="200799" y="413626"/>
                  </a:lnTo>
                  <a:lnTo>
                    <a:pt x="200164" y="406285"/>
                  </a:lnTo>
                  <a:lnTo>
                    <a:pt x="199948" y="399618"/>
                  </a:lnTo>
                  <a:lnTo>
                    <a:pt x="199948" y="350659"/>
                  </a:lnTo>
                  <a:lnTo>
                    <a:pt x="274358" y="350659"/>
                  </a:lnTo>
                  <a:lnTo>
                    <a:pt x="274358" y="278409"/>
                  </a:lnTo>
                  <a:lnTo>
                    <a:pt x="8204" y="278409"/>
                  </a:lnTo>
                  <a:lnTo>
                    <a:pt x="8204" y="350659"/>
                  </a:lnTo>
                  <a:lnTo>
                    <a:pt x="138899" y="350659"/>
                  </a:lnTo>
                  <a:lnTo>
                    <a:pt x="138899" y="386245"/>
                  </a:lnTo>
                  <a:lnTo>
                    <a:pt x="8204" y="454596"/>
                  </a:lnTo>
                  <a:lnTo>
                    <a:pt x="8204" y="540867"/>
                  </a:lnTo>
                  <a:lnTo>
                    <a:pt x="146456" y="457835"/>
                  </a:lnTo>
                  <a:lnTo>
                    <a:pt x="150787" y="474103"/>
                  </a:lnTo>
                  <a:lnTo>
                    <a:pt x="177076" y="510451"/>
                  </a:lnTo>
                  <a:lnTo>
                    <a:pt x="219303" y="527431"/>
                  </a:lnTo>
                  <a:lnTo>
                    <a:pt x="235966" y="528561"/>
                  </a:lnTo>
                  <a:lnTo>
                    <a:pt x="249758" y="527926"/>
                  </a:lnTo>
                  <a:lnTo>
                    <a:pt x="293027" y="513118"/>
                  </a:lnTo>
                  <a:lnTo>
                    <a:pt x="319722" y="482930"/>
                  </a:lnTo>
                  <a:lnTo>
                    <a:pt x="330352" y="453529"/>
                  </a:lnTo>
                  <a:lnTo>
                    <a:pt x="330644" y="452437"/>
                  </a:lnTo>
                  <a:lnTo>
                    <a:pt x="332752" y="441121"/>
                  </a:lnTo>
                  <a:lnTo>
                    <a:pt x="334111" y="430441"/>
                  </a:lnTo>
                  <a:lnTo>
                    <a:pt x="334238" y="429450"/>
                  </a:lnTo>
                  <a:lnTo>
                    <a:pt x="335089" y="417499"/>
                  </a:lnTo>
                  <a:lnTo>
                    <a:pt x="335191" y="413626"/>
                  </a:lnTo>
                  <a:lnTo>
                    <a:pt x="335254" y="410832"/>
                  </a:lnTo>
                  <a:lnTo>
                    <a:pt x="335356" y="406285"/>
                  </a:lnTo>
                  <a:lnTo>
                    <a:pt x="335381" y="278409"/>
                  </a:lnTo>
                  <a:close/>
                </a:path>
                <a:path w="1132840" h="3206115">
                  <a:moveTo>
                    <a:pt x="335381" y="2768"/>
                  </a:moveTo>
                  <a:lnTo>
                    <a:pt x="274358" y="2768"/>
                  </a:lnTo>
                  <a:lnTo>
                    <a:pt x="274358" y="74790"/>
                  </a:lnTo>
                  <a:lnTo>
                    <a:pt x="274358" y="118579"/>
                  </a:lnTo>
                  <a:lnTo>
                    <a:pt x="274180" y="124180"/>
                  </a:lnTo>
                  <a:lnTo>
                    <a:pt x="274142" y="125704"/>
                  </a:lnTo>
                  <a:lnTo>
                    <a:pt x="272440" y="140169"/>
                  </a:lnTo>
                  <a:lnTo>
                    <a:pt x="251053" y="171856"/>
                  </a:lnTo>
                  <a:lnTo>
                    <a:pt x="244373" y="173812"/>
                  </a:lnTo>
                  <a:lnTo>
                    <a:pt x="228409" y="173812"/>
                  </a:lnTo>
                  <a:lnTo>
                    <a:pt x="221945" y="172288"/>
                  </a:lnTo>
                  <a:lnTo>
                    <a:pt x="216979" y="169265"/>
                  </a:lnTo>
                  <a:lnTo>
                    <a:pt x="211810" y="166471"/>
                  </a:lnTo>
                  <a:lnTo>
                    <a:pt x="207708" y="162598"/>
                  </a:lnTo>
                  <a:lnTo>
                    <a:pt x="204901" y="157848"/>
                  </a:lnTo>
                  <a:lnTo>
                    <a:pt x="201879" y="152882"/>
                  </a:lnTo>
                  <a:lnTo>
                    <a:pt x="199948" y="147472"/>
                  </a:lnTo>
                  <a:lnTo>
                    <a:pt x="198374" y="140373"/>
                  </a:lnTo>
                  <a:lnTo>
                    <a:pt x="197358" y="135623"/>
                  </a:lnTo>
                  <a:lnTo>
                    <a:pt x="196710" y="129362"/>
                  </a:lnTo>
                  <a:lnTo>
                    <a:pt x="196710" y="74790"/>
                  </a:lnTo>
                  <a:lnTo>
                    <a:pt x="274358" y="74790"/>
                  </a:lnTo>
                  <a:lnTo>
                    <a:pt x="274358" y="2768"/>
                  </a:lnTo>
                  <a:lnTo>
                    <a:pt x="8204" y="2768"/>
                  </a:lnTo>
                  <a:lnTo>
                    <a:pt x="8204" y="74790"/>
                  </a:lnTo>
                  <a:lnTo>
                    <a:pt x="135674" y="74790"/>
                  </a:lnTo>
                  <a:lnTo>
                    <a:pt x="135724" y="129362"/>
                  </a:lnTo>
                  <a:lnTo>
                    <a:pt x="140627" y="175539"/>
                  </a:lnTo>
                  <a:lnTo>
                    <a:pt x="157022" y="213918"/>
                  </a:lnTo>
                  <a:lnTo>
                    <a:pt x="188074" y="239356"/>
                  </a:lnTo>
                  <a:lnTo>
                    <a:pt x="235966" y="248653"/>
                  </a:lnTo>
                  <a:lnTo>
                    <a:pt x="249072" y="248043"/>
                  </a:lnTo>
                  <a:lnTo>
                    <a:pt x="249656" y="248043"/>
                  </a:lnTo>
                  <a:lnTo>
                    <a:pt x="293458" y="233260"/>
                  </a:lnTo>
                  <a:lnTo>
                    <a:pt x="320128" y="202984"/>
                  </a:lnTo>
                  <a:lnTo>
                    <a:pt x="330479" y="173812"/>
                  </a:lnTo>
                  <a:lnTo>
                    <a:pt x="330873" y="172288"/>
                  </a:lnTo>
                  <a:lnTo>
                    <a:pt x="332854" y="160794"/>
                  </a:lnTo>
                  <a:lnTo>
                    <a:pt x="334264" y="148971"/>
                  </a:lnTo>
                  <a:lnTo>
                    <a:pt x="335102" y="136766"/>
                  </a:lnTo>
                  <a:lnTo>
                    <a:pt x="335267" y="129362"/>
                  </a:lnTo>
                  <a:lnTo>
                    <a:pt x="335381" y="2768"/>
                  </a:lnTo>
                  <a:close/>
                </a:path>
                <a:path w="1132840" h="3206115">
                  <a:moveTo>
                    <a:pt x="343814" y="1103122"/>
                  </a:moveTo>
                  <a:lnTo>
                    <a:pt x="336981" y="1048943"/>
                  </a:lnTo>
                  <a:lnTo>
                    <a:pt x="317131" y="1002284"/>
                  </a:lnTo>
                  <a:lnTo>
                    <a:pt x="285445" y="965365"/>
                  </a:lnTo>
                  <a:lnTo>
                    <a:pt x="243078" y="939647"/>
                  </a:lnTo>
                  <a:lnTo>
                    <a:pt x="191033" y="927354"/>
                  </a:lnTo>
                  <a:lnTo>
                    <a:pt x="171907" y="926515"/>
                  </a:lnTo>
                  <a:lnTo>
                    <a:pt x="152654" y="927354"/>
                  </a:lnTo>
                  <a:lnTo>
                    <a:pt x="100723" y="939647"/>
                  </a:lnTo>
                  <a:lnTo>
                    <a:pt x="58140" y="965365"/>
                  </a:lnTo>
                  <a:lnTo>
                    <a:pt x="26530" y="1002284"/>
                  </a:lnTo>
                  <a:lnTo>
                    <a:pt x="6642" y="1048943"/>
                  </a:lnTo>
                  <a:lnTo>
                    <a:pt x="0" y="1103122"/>
                  </a:lnTo>
                  <a:lnTo>
                    <a:pt x="457" y="1121041"/>
                  </a:lnTo>
                  <a:lnTo>
                    <a:pt x="7340" y="1173886"/>
                  </a:lnTo>
                  <a:lnTo>
                    <a:pt x="23596" y="1224241"/>
                  </a:lnTo>
                  <a:lnTo>
                    <a:pt x="31280" y="1240294"/>
                  </a:lnTo>
                  <a:lnTo>
                    <a:pt x="202311" y="1240294"/>
                  </a:lnTo>
                  <a:lnTo>
                    <a:pt x="202311" y="1112418"/>
                  </a:lnTo>
                  <a:lnTo>
                    <a:pt x="135674" y="1112418"/>
                  </a:lnTo>
                  <a:lnTo>
                    <a:pt x="135674" y="1171067"/>
                  </a:lnTo>
                  <a:lnTo>
                    <a:pt x="82613" y="1171067"/>
                  </a:lnTo>
                  <a:lnTo>
                    <a:pt x="69443" y="1134910"/>
                  </a:lnTo>
                  <a:lnTo>
                    <a:pt x="66433" y="1103122"/>
                  </a:lnTo>
                  <a:lnTo>
                    <a:pt x="66916" y="1091793"/>
                  </a:lnTo>
                  <a:lnTo>
                    <a:pt x="78613" y="1052271"/>
                  </a:lnTo>
                  <a:lnTo>
                    <a:pt x="103606" y="1022896"/>
                  </a:lnTo>
                  <a:lnTo>
                    <a:pt x="139420" y="1005560"/>
                  </a:lnTo>
                  <a:lnTo>
                    <a:pt x="171907" y="1001547"/>
                  </a:lnTo>
                  <a:lnTo>
                    <a:pt x="183032" y="1001991"/>
                  </a:lnTo>
                  <a:lnTo>
                    <a:pt x="223316" y="1012634"/>
                  </a:lnTo>
                  <a:lnTo>
                    <a:pt x="254076" y="1036231"/>
                  </a:lnTo>
                  <a:lnTo>
                    <a:pt x="272783" y="1070927"/>
                  </a:lnTo>
                  <a:lnTo>
                    <a:pt x="277152" y="1103122"/>
                  </a:lnTo>
                  <a:lnTo>
                    <a:pt x="276669" y="1116431"/>
                  </a:lnTo>
                  <a:lnTo>
                    <a:pt x="264934" y="1158303"/>
                  </a:lnTo>
                  <a:lnTo>
                    <a:pt x="246316" y="1182712"/>
                  </a:lnTo>
                  <a:lnTo>
                    <a:pt x="301752" y="1233398"/>
                  </a:lnTo>
                  <a:lnTo>
                    <a:pt x="328739" y="1191387"/>
                  </a:lnTo>
                  <a:lnTo>
                    <a:pt x="341401" y="1140790"/>
                  </a:lnTo>
                  <a:lnTo>
                    <a:pt x="343204" y="1122337"/>
                  </a:lnTo>
                  <a:lnTo>
                    <a:pt x="343814" y="1103122"/>
                  </a:lnTo>
                  <a:close/>
                </a:path>
                <a:path w="1132840" h="3206115">
                  <a:moveTo>
                    <a:pt x="343814" y="726351"/>
                  </a:moveTo>
                  <a:lnTo>
                    <a:pt x="336981" y="672185"/>
                  </a:lnTo>
                  <a:lnTo>
                    <a:pt x="317131" y="625513"/>
                  </a:lnTo>
                  <a:lnTo>
                    <a:pt x="285445" y="588594"/>
                  </a:lnTo>
                  <a:lnTo>
                    <a:pt x="277152" y="582295"/>
                  </a:lnTo>
                  <a:lnTo>
                    <a:pt x="277152" y="726351"/>
                  </a:lnTo>
                  <a:lnTo>
                    <a:pt x="276669" y="737679"/>
                  </a:lnTo>
                  <a:lnTo>
                    <a:pt x="265010" y="777265"/>
                  </a:lnTo>
                  <a:lnTo>
                    <a:pt x="239991" y="806589"/>
                  </a:lnTo>
                  <a:lnTo>
                    <a:pt x="204050" y="823963"/>
                  </a:lnTo>
                  <a:lnTo>
                    <a:pt x="171907" y="828154"/>
                  </a:lnTo>
                  <a:lnTo>
                    <a:pt x="160540" y="827671"/>
                  </a:lnTo>
                  <a:lnTo>
                    <a:pt x="120281" y="816864"/>
                  </a:lnTo>
                  <a:lnTo>
                    <a:pt x="89611" y="793343"/>
                  </a:lnTo>
                  <a:lnTo>
                    <a:pt x="70802" y="758558"/>
                  </a:lnTo>
                  <a:lnTo>
                    <a:pt x="66433" y="726351"/>
                  </a:lnTo>
                  <a:lnTo>
                    <a:pt x="66916" y="715111"/>
                  </a:lnTo>
                  <a:lnTo>
                    <a:pt x="78613" y="675487"/>
                  </a:lnTo>
                  <a:lnTo>
                    <a:pt x="103606" y="646112"/>
                  </a:lnTo>
                  <a:lnTo>
                    <a:pt x="139420" y="628777"/>
                  </a:lnTo>
                  <a:lnTo>
                    <a:pt x="171907" y="624763"/>
                  </a:lnTo>
                  <a:lnTo>
                    <a:pt x="183019" y="625221"/>
                  </a:lnTo>
                  <a:lnTo>
                    <a:pt x="223316" y="635850"/>
                  </a:lnTo>
                  <a:lnTo>
                    <a:pt x="254076" y="659447"/>
                  </a:lnTo>
                  <a:lnTo>
                    <a:pt x="272783" y="694169"/>
                  </a:lnTo>
                  <a:lnTo>
                    <a:pt x="277152" y="726351"/>
                  </a:lnTo>
                  <a:lnTo>
                    <a:pt x="277152" y="582295"/>
                  </a:lnTo>
                  <a:lnTo>
                    <a:pt x="243078" y="563092"/>
                  </a:lnTo>
                  <a:lnTo>
                    <a:pt x="191033" y="550735"/>
                  </a:lnTo>
                  <a:lnTo>
                    <a:pt x="171907" y="549935"/>
                  </a:lnTo>
                  <a:lnTo>
                    <a:pt x="152654" y="550735"/>
                  </a:lnTo>
                  <a:lnTo>
                    <a:pt x="100723" y="563092"/>
                  </a:lnTo>
                  <a:lnTo>
                    <a:pt x="58140" y="588594"/>
                  </a:lnTo>
                  <a:lnTo>
                    <a:pt x="26530" y="625513"/>
                  </a:lnTo>
                  <a:lnTo>
                    <a:pt x="6642" y="672185"/>
                  </a:lnTo>
                  <a:lnTo>
                    <a:pt x="0" y="726351"/>
                  </a:lnTo>
                  <a:lnTo>
                    <a:pt x="736" y="745197"/>
                  </a:lnTo>
                  <a:lnTo>
                    <a:pt x="11874" y="797102"/>
                  </a:lnTo>
                  <a:lnTo>
                    <a:pt x="35826" y="840625"/>
                  </a:lnTo>
                  <a:lnTo>
                    <a:pt x="71132" y="873975"/>
                  </a:lnTo>
                  <a:lnTo>
                    <a:pt x="117068" y="895515"/>
                  </a:lnTo>
                  <a:lnTo>
                    <a:pt x="171907" y="902995"/>
                  </a:lnTo>
                  <a:lnTo>
                    <a:pt x="191033" y="902144"/>
                  </a:lnTo>
                  <a:lnTo>
                    <a:pt x="243078" y="889825"/>
                  </a:lnTo>
                  <a:lnTo>
                    <a:pt x="285445" y="864120"/>
                  </a:lnTo>
                  <a:lnTo>
                    <a:pt x="316484" y="828154"/>
                  </a:lnTo>
                  <a:lnTo>
                    <a:pt x="336981" y="780554"/>
                  </a:lnTo>
                  <a:lnTo>
                    <a:pt x="343039" y="745197"/>
                  </a:lnTo>
                  <a:lnTo>
                    <a:pt x="343814" y="726351"/>
                  </a:lnTo>
                  <a:close/>
                </a:path>
                <a:path w="1132840" h="3206115">
                  <a:moveTo>
                    <a:pt x="733958" y="2943250"/>
                  </a:moveTo>
                  <a:lnTo>
                    <a:pt x="672922" y="2943250"/>
                  </a:lnTo>
                  <a:lnTo>
                    <a:pt x="672922" y="3015500"/>
                  </a:lnTo>
                  <a:lnTo>
                    <a:pt x="672858" y="3070072"/>
                  </a:lnTo>
                  <a:lnTo>
                    <a:pt x="672490" y="3075673"/>
                  </a:lnTo>
                  <a:lnTo>
                    <a:pt x="671423" y="3082366"/>
                  </a:lnTo>
                  <a:lnTo>
                    <a:pt x="670572" y="3089262"/>
                  </a:lnTo>
                  <a:lnTo>
                    <a:pt x="643394" y="3118599"/>
                  </a:lnTo>
                  <a:lnTo>
                    <a:pt x="626122" y="3118599"/>
                  </a:lnTo>
                  <a:lnTo>
                    <a:pt x="619010" y="3116656"/>
                  </a:lnTo>
                  <a:lnTo>
                    <a:pt x="614273" y="3112770"/>
                  </a:lnTo>
                  <a:lnTo>
                    <a:pt x="609295" y="3108896"/>
                  </a:lnTo>
                  <a:lnTo>
                    <a:pt x="598741" y="3071368"/>
                  </a:lnTo>
                  <a:lnTo>
                    <a:pt x="598512" y="3064459"/>
                  </a:lnTo>
                  <a:lnTo>
                    <a:pt x="598512" y="3015500"/>
                  </a:lnTo>
                  <a:lnTo>
                    <a:pt x="672922" y="3015500"/>
                  </a:lnTo>
                  <a:lnTo>
                    <a:pt x="672922" y="2943250"/>
                  </a:lnTo>
                  <a:lnTo>
                    <a:pt x="406781" y="2943250"/>
                  </a:lnTo>
                  <a:lnTo>
                    <a:pt x="406781" y="3015500"/>
                  </a:lnTo>
                  <a:lnTo>
                    <a:pt x="537476" y="3015500"/>
                  </a:lnTo>
                  <a:lnTo>
                    <a:pt x="537476" y="3051086"/>
                  </a:lnTo>
                  <a:lnTo>
                    <a:pt x="406781" y="3119463"/>
                  </a:lnTo>
                  <a:lnTo>
                    <a:pt x="406781" y="3205950"/>
                  </a:lnTo>
                  <a:lnTo>
                    <a:pt x="544804" y="3122701"/>
                  </a:lnTo>
                  <a:lnTo>
                    <a:pt x="549173" y="3138957"/>
                  </a:lnTo>
                  <a:lnTo>
                    <a:pt x="575665" y="3175317"/>
                  </a:lnTo>
                  <a:lnTo>
                    <a:pt x="617880" y="3192297"/>
                  </a:lnTo>
                  <a:lnTo>
                    <a:pt x="634542" y="3193440"/>
                  </a:lnTo>
                  <a:lnTo>
                    <a:pt x="648309" y="3192792"/>
                  </a:lnTo>
                  <a:lnTo>
                    <a:pt x="691476" y="3178086"/>
                  </a:lnTo>
                  <a:lnTo>
                    <a:pt x="718096" y="3147784"/>
                  </a:lnTo>
                  <a:lnTo>
                    <a:pt x="728675" y="3118599"/>
                  </a:lnTo>
                  <a:lnTo>
                    <a:pt x="729018" y="3117304"/>
                  </a:lnTo>
                  <a:lnTo>
                    <a:pt x="733818" y="3075673"/>
                  </a:lnTo>
                  <a:lnTo>
                    <a:pt x="733933" y="3071368"/>
                  </a:lnTo>
                  <a:lnTo>
                    <a:pt x="733958" y="2943250"/>
                  </a:lnTo>
                  <a:close/>
                </a:path>
                <a:path w="1132840" h="3206115">
                  <a:moveTo>
                    <a:pt x="733958" y="2305050"/>
                  </a:moveTo>
                  <a:lnTo>
                    <a:pt x="670140" y="2305050"/>
                  </a:lnTo>
                  <a:lnTo>
                    <a:pt x="670140" y="2397760"/>
                  </a:lnTo>
                  <a:lnTo>
                    <a:pt x="406781" y="2397760"/>
                  </a:lnTo>
                  <a:lnTo>
                    <a:pt x="406781" y="2470150"/>
                  </a:lnTo>
                  <a:lnTo>
                    <a:pt x="670140" y="2470150"/>
                  </a:lnTo>
                  <a:lnTo>
                    <a:pt x="670140" y="2562860"/>
                  </a:lnTo>
                  <a:lnTo>
                    <a:pt x="733958" y="2562860"/>
                  </a:lnTo>
                  <a:lnTo>
                    <a:pt x="733958" y="2470150"/>
                  </a:lnTo>
                  <a:lnTo>
                    <a:pt x="733958" y="2397760"/>
                  </a:lnTo>
                  <a:lnTo>
                    <a:pt x="733958" y="2305050"/>
                  </a:lnTo>
                  <a:close/>
                </a:path>
                <a:path w="1132840" h="3206115">
                  <a:moveTo>
                    <a:pt x="733958" y="2143341"/>
                  </a:moveTo>
                  <a:lnTo>
                    <a:pt x="705967" y="2131237"/>
                  </a:lnTo>
                  <a:lnTo>
                    <a:pt x="638657" y="2102129"/>
                  </a:lnTo>
                  <a:lnTo>
                    <a:pt x="638657" y="2170938"/>
                  </a:lnTo>
                  <a:lnTo>
                    <a:pt x="537044" y="2211247"/>
                  </a:lnTo>
                  <a:lnTo>
                    <a:pt x="537044" y="2131237"/>
                  </a:lnTo>
                  <a:lnTo>
                    <a:pt x="638657" y="2170938"/>
                  </a:lnTo>
                  <a:lnTo>
                    <a:pt x="638657" y="2102129"/>
                  </a:lnTo>
                  <a:lnTo>
                    <a:pt x="406781" y="2001850"/>
                  </a:lnTo>
                  <a:lnTo>
                    <a:pt x="406781" y="2081441"/>
                  </a:lnTo>
                  <a:lnTo>
                    <a:pt x="476008" y="2108606"/>
                  </a:lnTo>
                  <a:lnTo>
                    <a:pt x="476008" y="2235631"/>
                  </a:lnTo>
                  <a:lnTo>
                    <a:pt x="406781" y="2263889"/>
                  </a:lnTo>
                  <a:lnTo>
                    <a:pt x="406781" y="2345194"/>
                  </a:lnTo>
                  <a:lnTo>
                    <a:pt x="714667" y="2211247"/>
                  </a:lnTo>
                  <a:lnTo>
                    <a:pt x="733958" y="2202853"/>
                  </a:lnTo>
                  <a:lnTo>
                    <a:pt x="733958" y="2143341"/>
                  </a:lnTo>
                  <a:close/>
                </a:path>
                <a:path w="1132840" h="3206115">
                  <a:moveTo>
                    <a:pt x="733958" y="1728368"/>
                  </a:moveTo>
                  <a:lnTo>
                    <a:pt x="672922" y="1728368"/>
                  </a:lnTo>
                  <a:lnTo>
                    <a:pt x="672922" y="1800390"/>
                  </a:lnTo>
                  <a:lnTo>
                    <a:pt x="672871" y="1854962"/>
                  </a:lnTo>
                  <a:lnTo>
                    <a:pt x="672490" y="1860804"/>
                  </a:lnTo>
                  <a:lnTo>
                    <a:pt x="671461" y="1867293"/>
                  </a:lnTo>
                  <a:lnTo>
                    <a:pt x="670560" y="1874367"/>
                  </a:lnTo>
                  <a:lnTo>
                    <a:pt x="643394" y="1903501"/>
                  </a:lnTo>
                  <a:lnTo>
                    <a:pt x="626122" y="1903501"/>
                  </a:lnTo>
                  <a:lnTo>
                    <a:pt x="599605" y="1870722"/>
                  </a:lnTo>
                  <a:lnTo>
                    <a:pt x="598512" y="1849589"/>
                  </a:lnTo>
                  <a:lnTo>
                    <a:pt x="598512" y="1800390"/>
                  </a:lnTo>
                  <a:lnTo>
                    <a:pt x="672922" y="1800390"/>
                  </a:lnTo>
                  <a:lnTo>
                    <a:pt x="672922" y="1728368"/>
                  </a:lnTo>
                  <a:lnTo>
                    <a:pt x="406781" y="1728368"/>
                  </a:lnTo>
                  <a:lnTo>
                    <a:pt x="406781" y="1800390"/>
                  </a:lnTo>
                  <a:lnTo>
                    <a:pt x="537476" y="1800390"/>
                  </a:lnTo>
                  <a:lnTo>
                    <a:pt x="537476" y="1835988"/>
                  </a:lnTo>
                  <a:lnTo>
                    <a:pt x="406781" y="1904555"/>
                  </a:lnTo>
                  <a:lnTo>
                    <a:pt x="406781" y="1990839"/>
                  </a:lnTo>
                  <a:lnTo>
                    <a:pt x="544804" y="1907806"/>
                  </a:lnTo>
                  <a:lnTo>
                    <a:pt x="549173" y="1924075"/>
                  </a:lnTo>
                  <a:lnTo>
                    <a:pt x="575652" y="1960422"/>
                  </a:lnTo>
                  <a:lnTo>
                    <a:pt x="617880" y="1977237"/>
                  </a:lnTo>
                  <a:lnTo>
                    <a:pt x="634542" y="1978329"/>
                  </a:lnTo>
                  <a:lnTo>
                    <a:pt x="648309" y="1977720"/>
                  </a:lnTo>
                  <a:lnTo>
                    <a:pt x="691476" y="1963089"/>
                  </a:lnTo>
                  <a:lnTo>
                    <a:pt x="718096" y="1932901"/>
                  </a:lnTo>
                  <a:lnTo>
                    <a:pt x="728726" y="1903501"/>
                  </a:lnTo>
                  <a:lnTo>
                    <a:pt x="729018" y="1902409"/>
                  </a:lnTo>
                  <a:lnTo>
                    <a:pt x="731151" y="1891055"/>
                  </a:lnTo>
                  <a:lnTo>
                    <a:pt x="732586" y="1880209"/>
                  </a:lnTo>
                  <a:lnTo>
                    <a:pt x="732701" y="1879346"/>
                  </a:lnTo>
                  <a:lnTo>
                    <a:pt x="733628" y="1867471"/>
                  </a:lnTo>
                  <a:lnTo>
                    <a:pt x="733806" y="1860804"/>
                  </a:lnTo>
                  <a:lnTo>
                    <a:pt x="733933" y="1856257"/>
                  </a:lnTo>
                  <a:lnTo>
                    <a:pt x="733958" y="1728368"/>
                  </a:lnTo>
                  <a:close/>
                </a:path>
                <a:path w="1132840" h="3206115">
                  <a:moveTo>
                    <a:pt x="733958" y="1457960"/>
                  </a:moveTo>
                  <a:lnTo>
                    <a:pt x="406781" y="1457960"/>
                  </a:lnTo>
                  <a:lnTo>
                    <a:pt x="406781" y="1530350"/>
                  </a:lnTo>
                  <a:lnTo>
                    <a:pt x="406781" y="1671320"/>
                  </a:lnTo>
                  <a:lnTo>
                    <a:pt x="406781" y="1680210"/>
                  </a:lnTo>
                  <a:lnTo>
                    <a:pt x="406781" y="1687830"/>
                  </a:lnTo>
                  <a:lnTo>
                    <a:pt x="473214" y="1687830"/>
                  </a:lnTo>
                  <a:lnTo>
                    <a:pt x="473214" y="1680210"/>
                  </a:lnTo>
                  <a:lnTo>
                    <a:pt x="473214" y="1671320"/>
                  </a:lnTo>
                  <a:lnTo>
                    <a:pt x="473214" y="1530350"/>
                  </a:lnTo>
                  <a:lnTo>
                    <a:pt x="539864" y="1530350"/>
                  </a:lnTo>
                  <a:lnTo>
                    <a:pt x="539864" y="1671320"/>
                  </a:lnTo>
                  <a:lnTo>
                    <a:pt x="606272" y="1671320"/>
                  </a:lnTo>
                  <a:lnTo>
                    <a:pt x="606272" y="1530350"/>
                  </a:lnTo>
                  <a:lnTo>
                    <a:pt x="667321" y="1530350"/>
                  </a:lnTo>
                  <a:lnTo>
                    <a:pt x="667321" y="1671320"/>
                  </a:lnTo>
                  <a:lnTo>
                    <a:pt x="667321" y="1680210"/>
                  </a:lnTo>
                  <a:lnTo>
                    <a:pt x="733958" y="1680210"/>
                  </a:lnTo>
                  <a:lnTo>
                    <a:pt x="733958" y="1671320"/>
                  </a:lnTo>
                  <a:lnTo>
                    <a:pt x="733958" y="1530350"/>
                  </a:lnTo>
                  <a:lnTo>
                    <a:pt x="733958" y="1457960"/>
                  </a:lnTo>
                  <a:close/>
                </a:path>
                <a:path w="1132840" h="3206115">
                  <a:moveTo>
                    <a:pt x="733958" y="1214120"/>
                  </a:moveTo>
                  <a:lnTo>
                    <a:pt x="406781" y="1214120"/>
                  </a:lnTo>
                  <a:lnTo>
                    <a:pt x="406781" y="1286510"/>
                  </a:lnTo>
                  <a:lnTo>
                    <a:pt x="406781" y="1419860"/>
                  </a:lnTo>
                  <a:lnTo>
                    <a:pt x="473214" y="1419860"/>
                  </a:lnTo>
                  <a:lnTo>
                    <a:pt x="473214" y="1286510"/>
                  </a:lnTo>
                  <a:lnTo>
                    <a:pt x="733958" y="1286510"/>
                  </a:lnTo>
                  <a:lnTo>
                    <a:pt x="733958" y="1214120"/>
                  </a:lnTo>
                  <a:close/>
                </a:path>
                <a:path w="1132840" h="3206115">
                  <a:moveTo>
                    <a:pt x="733958" y="942340"/>
                  </a:moveTo>
                  <a:lnTo>
                    <a:pt x="406781" y="942340"/>
                  </a:lnTo>
                  <a:lnTo>
                    <a:pt x="406781" y="1014730"/>
                  </a:lnTo>
                  <a:lnTo>
                    <a:pt x="406781" y="1155700"/>
                  </a:lnTo>
                  <a:lnTo>
                    <a:pt x="406781" y="1164590"/>
                  </a:lnTo>
                  <a:lnTo>
                    <a:pt x="406781" y="1173480"/>
                  </a:lnTo>
                  <a:lnTo>
                    <a:pt x="473214" y="1173480"/>
                  </a:lnTo>
                  <a:lnTo>
                    <a:pt x="473214" y="1164590"/>
                  </a:lnTo>
                  <a:lnTo>
                    <a:pt x="473214" y="1155700"/>
                  </a:lnTo>
                  <a:lnTo>
                    <a:pt x="473214" y="1014730"/>
                  </a:lnTo>
                  <a:lnTo>
                    <a:pt x="539864" y="1014730"/>
                  </a:lnTo>
                  <a:lnTo>
                    <a:pt x="539864" y="1155700"/>
                  </a:lnTo>
                  <a:lnTo>
                    <a:pt x="606272" y="1155700"/>
                  </a:lnTo>
                  <a:lnTo>
                    <a:pt x="606272" y="1014730"/>
                  </a:lnTo>
                  <a:lnTo>
                    <a:pt x="667321" y="1014730"/>
                  </a:lnTo>
                  <a:lnTo>
                    <a:pt x="667321" y="1155700"/>
                  </a:lnTo>
                  <a:lnTo>
                    <a:pt x="667321" y="1164590"/>
                  </a:lnTo>
                  <a:lnTo>
                    <a:pt x="733958" y="1164590"/>
                  </a:lnTo>
                  <a:lnTo>
                    <a:pt x="733958" y="1155700"/>
                  </a:lnTo>
                  <a:lnTo>
                    <a:pt x="733958" y="1014730"/>
                  </a:lnTo>
                  <a:lnTo>
                    <a:pt x="733958" y="942340"/>
                  </a:lnTo>
                  <a:close/>
                </a:path>
                <a:path w="1132840" h="3206115">
                  <a:moveTo>
                    <a:pt x="733958" y="131749"/>
                  </a:moveTo>
                  <a:lnTo>
                    <a:pt x="408305" y="4495"/>
                  </a:lnTo>
                  <a:lnTo>
                    <a:pt x="408305" y="91846"/>
                  </a:lnTo>
                  <a:lnTo>
                    <a:pt x="583222" y="160210"/>
                  </a:lnTo>
                  <a:lnTo>
                    <a:pt x="589686" y="162801"/>
                  </a:lnTo>
                  <a:lnTo>
                    <a:pt x="598081" y="167538"/>
                  </a:lnTo>
                  <a:lnTo>
                    <a:pt x="599173" y="174879"/>
                  </a:lnTo>
                  <a:lnTo>
                    <a:pt x="593344" y="180276"/>
                  </a:lnTo>
                  <a:lnTo>
                    <a:pt x="408305" y="252730"/>
                  </a:lnTo>
                  <a:lnTo>
                    <a:pt x="408305" y="340309"/>
                  </a:lnTo>
                  <a:lnTo>
                    <a:pt x="733958" y="212826"/>
                  </a:lnTo>
                  <a:lnTo>
                    <a:pt x="733958" y="131749"/>
                  </a:lnTo>
                  <a:close/>
                </a:path>
                <a:path w="1132840" h="3206115">
                  <a:moveTo>
                    <a:pt x="742149" y="795578"/>
                  </a:moveTo>
                  <a:lnTo>
                    <a:pt x="735520" y="741387"/>
                  </a:lnTo>
                  <a:lnTo>
                    <a:pt x="715556" y="694728"/>
                  </a:lnTo>
                  <a:lnTo>
                    <a:pt x="684034" y="657821"/>
                  </a:lnTo>
                  <a:lnTo>
                    <a:pt x="641438" y="632104"/>
                  </a:lnTo>
                  <a:lnTo>
                    <a:pt x="589432" y="619798"/>
                  </a:lnTo>
                  <a:lnTo>
                    <a:pt x="570280" y="618959"/>
                  </a:lnTo>
                  <a:lnTo>
                    <a:pt x="551154" y="619798"/>
                  </a:lnTo>
                  <a:lnTo>
                    <a:pt x="499097" y="632104"/>
                  </a:lnTo>
                  <a:lnTo>
                    <a:pt x="456641" y="657821"/>
                  </a:lnTo>
                  <a:lnTo>
                    <a:pt x="425005" y="694728"/>
                  </a:lnTo>
                  <a:lnTo>
                    <a:pt x="405193" y="741387"/>
                  </a:lnTo>
                  <a:lnTo>
                    <a:pt x="398386" y="795578"/>
                  </a:lnTo>
                  <a:lnTo>
                    <a:pt x="399224" y="812317"/>
                  </a:lnTo>
                  <a:lnTo>
                    <a:pt x="412178" y="861161"/>
                  </a:lnTo>
                  <a:lnTo>
                    <a:pt x="441680" y="902728"/>
                  </a:lnTo>
                  <a:lnTo>
                    <a:pt x="455307" y="913777"/>
                  </a:lnTo>
                  <a:lnTo>
                    <a:pt x="499960" y="853821"/>
                  </a:lnTo>
                  <a:lnTo>
                    <a:pt x="492150" y="847928"/>
                  </a:lnTo>
                  <a:lnTo>
                    <a:pt x="485228" y="841222"/>
                  </a:lnTo>
                  <a:lnTo>
                    <a:pt x="467283" y="807224"/>
                  </a:lnTo>
                  <a:lnTo>
                    <a:pt x="465023" y="786320"/>
                  </a:lnTo>
                  <a:lnTo>
                    <a:pt x="465505" y="776770"/>
                  </a:lnTo>
                  <a:lnTo>
                    <a:pt x="482168" y="734275"/>
                  </a:lnTo>
                  <a:lnTo>
                    <a:pt x="518744" y="705015"/>
                  </a:lnTo>
                  <a:lnTo>
                    <a:pt x="559003" y="694283"/>
                  </a:lnTo>
                  <a:lnTo>
                    <a:pt x="570280" y="693801"/>
                  </a:lnTo>
                  <a:lnTo>
                    <a:pt x="581393" y="694283"/>
                  </a:lnTo>
                  <a:lnTo>
                    <a:pt x="621703" y="705053"/>
                  </a:lnTo>
                  <a:lnTo>
                    <a:pt x="652462" y="727583"/>
                  </a:lnTo>
                  <a:lnTo>
                    <a:pt x="673773" y="769086"/>
                  </a:lnTo>
                  <a:lnTo>
                    <a:pt x="675741" y="788682"/>
                  </a:lnTo>
                  <a:lnTo>
                    <a:pt x="675297" y="798550"/>
                  </a:lnTo>
                  <a:lnTo>
                    <a:pt x="660260" y="838746"/>
                  </a:lnTo>
                  <a:lnTo>
                    <a:pt x="648766" y="850582"/>
                  </a:lnTo>
                  <a:lnTo>
                    <a:pt x="694080" y="906005"/>
                  </a:lnTo>
                  <a:lnTo>
                    <a:pt x="721169" y="875220"/>
                  </a:lnTo>
                  <a:lnTo>
                    <a:pt x="736396" y="839343"/>
                  </a:lnTo>
                  <a:lnTo>
                    <a:pt x="741997" y="802589"/>
                  </a:lnTo>
                  <a:lnTo>
                    <a:pt x="742149" y="795578"/>
                  </a:lnTo>
                  <a:close/>
                </a:path>
                <a:path w="1132840" h="3206115">
                  <a:moveTo>
                    <a:pt x="742149" y="499897"/>
                  </a:moveTo>
                  <a:lnTo>
                    <a:pt x="735520" y="445719"/>
                  </a:lnTo>
                  <a:lnTo>
                    <a:pt x="715556" y="399034"/>
                  </a:lnTo>
                  <a:lnTo>
                    <a:pt x="684034" y="362165"/>
                  </a:lnTo>
                  <a:lnTo>
                    <a:pt x="641438" y="336626"/>
                  </a:lnTo>
                  <a:lnTo>
                    <a:pt x="589432" y="324294"/>
                  </a:lnTo>
                  <a:lnTo>
                    <a:pt x="570280" y="323481"/>
                  </a:lnTo>
                  <a:lnTo>
                    <a:pt x="551154" y="324294"/>
                  </a:lnTo>
                  <a:lnTo>
                    <a:pt x="499097" y="336626"/>
                  </a:lnTo>
                  <a:lnTo>
                    <a:pt x="456641" y="362165"/>
                  </a:lnTo>
                  <a:lnTo>
                    <a:pt x="425005" y="399034"/>
                  </a:lnTo>
                  <a:lnTo>
                    <a:pt x="405193" y="445719"/>
                  </a:lnTo>
                  <a:lnTo>
                    <a:pt x="398386" y="499897"/>
                  </a:lnTo>
                  <a:lnTo>
                    <a:pt x="399224" y="516724"/>
                  </a:lnTo>
                  <a:lnTo>
                    <a:pt x="412178" y="565683"/>
                  </a:lnTo>
                  <a:lnTo>
                    <a:pt x="441680" y="607225"/>
                  </a:lnTo>
                  <a:lnTo>
                    <a:pt x="455307" y="618299"/>
                  </a:lnTo>
                  <a:lnTo>
                    <a:pt x="499960" y="558126"/>
                  </a:lnTo>
                  <a:lnTo>
                    <a:pt x="492150" y="552221"/>
                  </a:lnTo>
                  <a:lnTo>
                    <a:pt x="485228" y="545566"/>
                  </a:lnTo>
                  <a:lnTo>
                    <a:pt x="467283" y="511644"/>
                  </a:lnTo>
                  <a:lnTo>
                    <a:pt x="465023" y="490613"/>
                  </a:lnTo>
                  <a:lnTo>
                    <a:pt x="465505" y="481076"/>
                  </a:lnTo>
                  <a:lnTo>
                    <a:pt x="482168" y="438670"/>
                  </a:lnTo>
                  <a:lnTo>
                    <a:pt x="518744" y="409346"/>
                  </a:lnTo>
                  <a:lnTo>
                    <a:pt x="559003" y="398767"/>
                  </a:lnTo>
                  <a:lnTo>
                    <a:pt x="570280" y="398322"/>
                  </a:lnTo>
                  <a:lnTo>
                    <a:pt x="581393" y="398767"/>
                  </a:lnTo>
                  <a:lnTo>
                    <a:pt x="621703" y="409346"/>
                  </a:lnTo>
                  <a:lnTo>
                    <a:pt x="652462" y="431977"/>
                  </a:lnTo>
                  <a:lnTo>
                    <a:pt x="673773" y="473417"/>
                  </a:lnTo>
                  <a:lnTo>
                    <a:pt x="675741" y="493001"/>
                  </a:lnTo>
                  <a:lnTo>
                    <a:pt x="675297" y="502869"/>
                  </a:lnTo>
                  <a:lnTo>
                    <a:pt x="660260" y="543052"/>
                  </a:lnTo>
                  <a:lnTo>
                    <a:pt x="648766" y="554901"/>
                  </a:lnTo>
                  <a:lnTo>
                    <a:pt x="694080" y="610336"/>
                  </a:lnTo>
                  <a:lnTo>
                    <a:pt x="721169" y="579628"/>
                  </a:lnTo>
                  <a:lnTo>
                    <a:pt x="736396" y="543737"/>
                  </a:lnTo>
                  <a:lnTo>
                    <a:pt x="741997" y="506933"/>
                  </a:lnTo>
                  <a:lnTo>
                    <a:pt x="742149" y="499897"/>
                  </a:lnTo>
                  <a:close/>
                </a:path>
                <a:path w="1132840" h="3206115">
                  <a:moveTo>
                    <a:pt x="742162" y="2734919"/>
                  </a:moveTo>
                  <a:lnTo>
                    <a:pt x="735520" y="2680716"/>
                  </a:lnTo>
                  <a:lnTo>
                    <a:pt x="715556" y="2634056"/>
                  </a:lnTo>
                  <a:lnTo>
                    <a:pt x="684034" y="2597162"/>
                  </a:lnTo>
                  <a:lnTo>
                    <a:pt x="675741" y="2590876"/>
                  </a:lnTo>
                  <a:lnTo>
                    <a:pt x="675741" y="2734919"/>
                  </a:lnTo>
                  <a:lnTo>
                    <a:pt x="675259" y="2746159"/>
                  </a:lnTo>
                  <a:lnTo>
                    <a:pt x="663460" y="2785770"/>
                  </a:lnTo>
                  <a:lnTo>
                    <a:pt x="638441" y="2815158"/>
                  </a:lnTo>
                  <a:lnTo>
                    <a:pt x="602411" y="2832506"/>
                  </a:lnTo>
                  <a:lnTo>
                    <a:pt x="570280" y="2836494"/>
                  </a:lnTo>
                  <a:lnTo>
                    <a:pt x="559003" y="2836049"/>
                  </a:lnTo>
                  <a:lnTo>
                    <a:pt x="518744" y="2825432"/>
                  </a:lnTo>
                  <a:lnTo>
                    <a:pt x="488073" y="2801810"/>
                  </a:lnTo>
                  <a:lnTo>
                    <a:pt x="469392" y="2767088"/>
                  </a:lnTo>
                  <a:lnTo>
                    <a:pt x="465023" y="2734919"/>
                  </a:lnTo>
                  <a:lnTo>
                    <a:pt x="465505" y="2723680"/>
                  </a:lnTo>
                  <a:lnTo>
                    <a:pt x="477075" y="2684056"/>
                  </a:lnTo>
                  <a:lnTo>
                    <a:pt x="502107" y="2654668"/>
                  </a:lnTo>
                  <a:lnTo>
                    <a:pt x="537819" y="2637332"/>
                  </a:lnTo>
                  <a:lnTo>
                    <a:pt x="570280" y="2633345"/>
                  </a:lnTo>
                  <a:lnTo>
                    <a:pt x="581393" y="2633776"/>
                  </a:lnTo>
                  <a:lnTo>
                    <a:pt x="621703" y="2644394"/>
                  </a:lnTo>
                  <a:lnTo>
                    <a:pt x="652462" y="2668028"/>
                  </a:lnTo>
                  <a:lnTo>
                    <a:pt x="671283" y="2702737"/>
                  </a:lnTo>
                  <a:lnTo>
                    <a:pt x="675741" y="2734919"/>
                  </a:lnTo>
                  <a:lnTo>
                    <a:pt x="675741" y="2590876"/>
                  </a:lnTo>
                  <a:lnTo>
                    <a:pt x="641438" y="2571635"/>
                  </a:lnTo>
                  <a:lnTo>
                    <a:pt x="589432" y="2559113"/>
                  </a:lnTo>
                  <a:lnTo>
                    <a:pt x="570280" y="2558275"/>
                  </a:lnTo>
                  <a:lnTo>
                    <a:pt x="551154" y="2559113"/>
                  </a:lnTo>
                  <a:lnTo>
                    <a:pt x="499097" y="2571635"/>
                  </a:lnTo>
                  <a:lnTo>
                    <a:pt x="456641" y="2597162"/>
                  </a:lnTo>
                  <a:lnTo>
                    <a:pt x="425005" y="2634056"/>
                  </a:lnTo>
                  <a:lnTo>
                    <a:pt x="405193" y="2680716"/>
                  </a:lnTo>
                  <a:lnTo>
                    <a:pt x="398386" y="2734919"/>
                  </a:lnTo>
                  <a:lnTo>
                    <a:pt x="399148" y="2753766"/>
                  </a:lnTo>
                  <a:lnTo>
                    <a:pt x="410451" y="2805646"/>
                  </a:lnTo>
                  <a:lnTo>
                    <a:pt x="434238" y="2849181"/>
                  </a:lnTo>
                  <a:lnTo>
                    <a:pt x="469658" y="2882544"/>
                  </a:lnTo>
                  <a:lnTo>
                    <a:pt x="515556" y="2904096"/>
                  </a:lnTo>
                  <a:lnTo>
                    <a:pt x="570280" y="2911564"/>
                  </a:lnTo>
                  <a:lnTo>
                    <a:pt x="589432" y="2910713"/>
                  </a:lnTo>
                  <a:lnTo>
                    <a:pt x="641438" y="2898394"/>
                  </a:lnTo>
                  <a:lnTo>
                    <a:pt x="684034" y="2872676"/>
                  </a:lnTo>
                  <a:lnTo>
                    <a:pt x="715060" y="2836494"/>
                  </a:lnTo>
                  <a:lnTo>
                    <a:pt x="735520" y="2789110"/>
                  </a:lnTo>
                  <a:lnTo>
                    <a:pt x="741426" y="2753766"/>
                  </a:lnTo>
                  <a:lnTo>
                    <a:pt x="742162" y="2734919"/>
                  </a:lnTo>
                  <a:close/>
                </a:path>
                <a:path w="1132840" h="3206115">
                  <a:moveTo>
                    <a:pt x="1132332" y="1261110"/>
                  </a:moveTo>
                  <a:lnTo>
                    <a:pt x="805154" y="1261110"/>
                  </a:lnTo>
                  <a:lnTo>
                    <a:pt x="805154" y="1332230"/>
                  </a:lnTo>
                  <a:lnTo>
                    <a:pt x="805154" y="1474470"/>
                  </a:lnTo>
                  <a:lnTo>
                    <a:pt x="805154" y="1483360"/>
                  </a:lnTo>
                  <a:lnTo>
                    <a:pt x="805154" y="1490980"/>
                  </a:lnTo>
                  <a:lnTo>
                    <a:pt x="871791" y="1490980"/>
                  </a:lnTo>
                  <a:lnTo>
                    <a:pt x="871791" y="1483360"/>
                  </a:lnTo>
                  <a:lnTo>
                    <a:pt x="871791" y="1474470"/>
                  </a:lnTo>
                  <a:lnTo>
                    <a:pt x="871791" y="1332230"/>
                  </a:lnTo>
                  <a:lnTo>
                    <a:pt x="938212" y="1332230"/>
                  </a:lnTo>
                  <a:lnTo>
                    <a:pt x="938212" y="1474470"/>
                  </a:lnTo>
                  <a:lnTo>
                    <a:pt x="1004849" y="1474470"/>
                  </a:lnTo>
                  <a:lnTo>
                    <a:pt x="1004849" y="1332230"/>
                  </a:lnTo>
                  <a:lnTo>
                    <a:pt x="1065898" y="1332230"/>
                  </a:lnTo>
                  <a:lnTo>
                    <a:pt x="1065898" y="1474470"/>
                  </a:lnTo>
                  <a:lnTo>
                    <a:pt x="1065898" y="1483360"/>
                  </a:lnTo>
                  <a:lnTo>
                    <a:pt x="1132332" y="1483360"/>
                  </a:lnTo>
                  <a:lnTo>
                    <a:pt x="1132332" y="1474470"/>
                  </a:lnTo>
                  <a:lnTo>
                    <a:pt x="1132332" y="1332230"/>
                  </a:lnTo>
                  <a:lnTo>
                    <a:pt x="1132332" y="1261110"/>
                  </a:lnTo>
                  <a:close/>
                </a:path>
                <a:path w="1132840" h="3206115">
                  <a:moveTo>
                    <a:pt x="1132332" y="926274"/>
                  </a:moveTo>
                  <a:lnTo>
                    <a:pt x="1065898" y="926274"/>
                  </a:lnTo>
                  <a:lnTo>
                    <a:pt x="1065898" y="998334"/>
                  </a:lnTo>
                  <a:lnTo>
                    <a:pt x="1065784" y="1044041"/>
                  </a:lnTo>
                  <a:lnTo>
                    <a:pt x="1065657" y="1048054"/>
                  </a:lnTo>
                  <a:lnTo>
                    <a:pt x="1065530" y="1051991"/>
                  </a:lnTo>
                  <a:lnTo>
                    <a:pt x="1064526" y="1062126"/>
                  </a:lnTo>
                  <a:lnTo>
                    <a:pt x="1064450" y="1062939"/>
                  </a:lnTo>
                  <a:lnTo>
                    <a:pt x="1052804" y="1103236"/>
                  </a:lnTo>
                  <a:lnTo>
                    <a:pt x="1029563" y="1133563"/>
                  </a:lnTo>
                  <a:lnTo>
                    <a:pt x="993965" y="1150912"/>
                  </a:lnTo>
                  <a:lnTo>
                    <a:pt x="971448" y="1153185"/>
                  </a:lnTo>
                  <a:lnTo>
                    <a:pt x="958176" y="1152613"/>
                  </a:lnTo>
                  <a:lnTo>
                    <a:pt x="915606" y="1139215"/>
                  </a:lnTo>
                  <a:lnTo>
                    <a:pt x="888161" y="1111148"/>
                  </a:lnTo>
                  <a:lnTo>
                    <a:pt x="874509" y="1071206"/>
                  </a:lnTo>
                  <a:lnTo>
                    <a:pt x="871791" y="998334"/>
                  </a:lnTo>
                  <a:lnTo>
                    <a:pt x="1065898" y="998334"/>
                  </a:lnTo>
                  <a:lnTo>
                    <a:pt x="1065898" y="926274"/>
                  </a:lnTo>
                  <a:lnTo>
                    <a:pt x="805154" y="926274"/>
                  </a:lnTo>
                  <a:lnTo>
                    <a:pt x="805154" y="1044041"/>
                  </a:lnTo>
                  <a:lnTo>
                    <a:pt x="811060" y="1097051"/>
                  </a:lnTo>
                  <a:lnTo>
                    <a:pt x="828840" y="1145184"/>
                  </a:lnTo>
                  <a:lnTo>
                    <a:pt x="857821" y="1184592"/>
                  </a:lnTo>
                  <a:lnTo>
                    <a:pt x="897902" y="1212900"/>
                  </a:lnTo>
                  <a:lnTo>
                    <a:pt x="948474" y="1227086"/>
                  </a:lnTo>
                  <a:lnTo>
                    <a:pt x="967765" y="1228026"/>
                  </a:lnTo>
                  <a:lnTo>
                    <a:pt x="988618" y="1227086"/>
                  </a:lnTo>
                  <a:lnTo>
                    <a:pt x="989164" y="1227086"/>
                  </a:lnTo>
                  <a:lnTo>
                    <a:pt x="1027582" y="1219276"/>
                  </a:lnTo>
                  <a:lnTo>
                    <a:pt x="1072591" y="1194295"/>
                  </a:lnTo>
                  <a:lnTo>
                    <a:pt x="1104303" y="1156944"/>
                  </a:lnTo>
                  <a:lnTo>
                    <a:pt x="1123480" y="1108964"/>
                  </a:lnTo>
                  <a:lnTo>
                    <a:pt x="1131798" y="1053782"/>
                  </a:lnTo>
                  <a:lnTo>
                    <a:pt x="1132332" y="998334"/>
                  </a:lnTo>
                  <a:lnTo>
                    <a:pt x="1132332" y="926274"/>
                  </a:lnTo>
                  <a:close/>
                </a:path>
                <a:path w="1132840" h="3206115">
                  <a:moveTo>
                    <a:pt x="1132332" y="700036"/>
                  </a:moveTo>
                  <a:lnTo>
                    <a:pt x="1104417" y="687959"/>
                  </a:lnTo>
                  <a:lnTo>
                    <a:pt x="1037221" y="658914"/>
                  </a:lnTo>
                  <a:lnTo>
                    <a:pt x="1037221" y="727633"/>
                  </a:lnTo>
                  <a:lnTo>
                    <a:pt x="935418" y="767981"/>
                  </a:lnTo>
                  <a:lnTo>
                    <a:pt x="935418" y="687959"/>
                  </a:lnTo>
                  <a:lnTo>
                    <a:pt x="1037221" y="727633"/>
                  </a:lnTo>
                  <a:lnTo>
                    <a:pt x="1037221" y="658914"/>
                  </a:lnTo>
                  <a:lnTo>
                    <a:pt x="805154" y="558558"/>
                  </a:lnTo>
                  <a:lnTo>
                    <a:pt x="805154" y="638136"/>
                  </a:lnTo>
                  <a:lnTo>
                    <a:pt x="874382" y="665302"/>
                  </a:lnTo>
                  <a:lnTo>
                    <a:pt x="874382" y="792353"/>
                  </a:lnTo>
                  <a:lnTo>
                    <a:pt x="805154" y="820585"/>
                  </a:lnTo>
                  <a:lnTo>
                    <a:pt x="805154" y="901903"/>
                  </a:lnTo>
                  <a:lnTo>
                    <a:pt x="1112977" y="767981"/>
                  </a:lnTo>
                  <a:lnTo>
                    <a:pt x="1132332" y="759548"/>
                  </a:lnTo>
                  <a:lnTo>
                    <a:pt x="1132332" y="700036"/>
                  </a:lnTo>
                  <a:close/>
                </a:path>
                <a:path w="1132840" h="3206115">
                  <a:moveTo>
                    <a:pt x="1132332" y="285076"/>
                  </a:moveTo>
                  <a:lnTo>
                    <a:pt x="1071295" y="285076"/>
                  </a:lnTo>
                  <a:lnTo>
                    <a:pt x="1071295" y="357124"/>
                  </a:lnTo>
                  <a:lnTo>
                    <a:pt x="1071245" y="411695"/>
                  </a:lnTo>
                  <a:lnTo>
                    <a:pt x="1058354" y="451802"/>
                  </a:lnTo>
                  <a:lnTo>
                    <a:pt x="1041742" y="460222"/>
                  </a:lnTo>
                  <a:lnTo>
                    <a:pt x="1024496" y="460222"/>
                  </a:lnTo>
                  <a:lnTo>
                    <a:pt x="1001839" y="439928"/>
                  </a:lnTo>
                  <a:lnTo>
                    <a:pt x="999477" y="434124"/>
                  </a:lnTo>
                  <a:lnTo>
                    <a:pt x="998181" y="427418"/>
                  </a:lnTo>
                  <a:lnTo>
                    <a:pt x="997750" y="420319"/>
                  </a:lnTo>
                  <a:lnTo>
                    <a:pt x="997089" y="412991"/>
                  </a:lnTo>
                  <a:lnTo>
                    <a:pt x="996886" y="406285"/>
                  </a:lnTo>
                  <a:lnTo>
                    <a:pt x="996886" y="357124"/>
                  </a:lnTo>
                  <a:lnTo>
                    <a:pt x="1071295" y="357124"/>
                  </a:lnTo>
                  <a:lnTo>
                    <a:pt x="1071295" y="285076"/>
                  </a:lnTo>
                  <a:lnTo>
                    <a:pt x="805154" y="285076"/>
                  </a:lnTo>
                  <a:lnTo>
                    <a:pt x="805154" y="357124"/>
                  </a:lnTo>
                  <a:lnTo>
                    <a:pt x="935850" y="357124"/>
                  </a:lnTo>
                  <a:lnTo>
                    <a:pt x="935850" y="392722"/>
                  </a:lnTo>
                  <a:lnTo>
                    <a:pt x="805154" y="461289"/>
                  </a:lnTo>
                  <a:lnTo>
                    <a:pt x="805154" y="547573"/>
                  </a:lnTo>
                  <a:lnTo>
                    <a:pt x="943381" y="464540"/>
                  </a:lnTo>
                  <a:lnTo>
                    <a:pt x="947724" y="480783"/>
                  </a:lnTo>
                  <a:lnTo>
                    <a:pt x="974039" y="517156"/>
                  </a:lnTo>
                  <a:lnTo>
                    <a:pt x="1016241" y="533958"/>
                  </a:lnTo>
                  <a:lnTo>
                    <a:pt x="1032916" y="535063"/>
                  </a:lnTo>
                  <a:lnTo>
                    <a:pt x="1046695" y="534454"/>
                  </a:lnTo>
                  <a:lnTo>
                    <a:pt x="1089888" y="519785"/>
                  </a:lnTo>
                  <a:lnTo>
                    <a:pt x="1116672" y="489610"/>
                  </a:lnTo>
                  <a:lnTo>
                    <a:pt x="1126172" y="464540"/>
                  </a:lnTo>
                  <a:lnTo>
                    <a:pt x="1127302" y="460222"/>
                  </a:lnTo>
                  <a:lnTo>
                    <a:pt x="1127594" y="459130"/>
                  </a:lnTo>
                  <a:lnTo>
                    <a:pt x="1129690" y="447776"/>
                  </a:lnTo>
                  <a:lnTo>
                    <a:pt x="1131062" y="436905"/>
                  </a:lnTo>
                  <a:lnTo>
                    <a:pt x="1131176" y="436054"/>
                  </a:lnTo>
                  <a:lnTo>
                    <a:pt x="1132052" y="424014"/>
                  </a:lnTo>
                  <a:lnTo>
                    <a:pt x="1132128" y="420319"/>
                  </a:lnTo>
                  <a:lnTo>
                    <a:pt x="1132205" y="417499"/>
                  </a:lnTo>
                  <a:lnTo>
                    <a:pt x="1132306" y="412991"/>
                  </a:lnTo>
                  <a:lnTo>
                    <a:pt x="1132332" y="285076"/>
                  </a:lnTo>
                  <a:close/>
                </a:path>
                <a:path w="1132840" h="3206115">
                  <a:moveTo>
                    <a:pt x="1132332" y="0"/>
                  </a:moveTo>
                  <a:lnTo>
                    <a:pt x="1068476" y="0"/>
                  </a:lnTo>
                  <a:lnTo>
                    <a:pt x="1068476" y="93980"/>
                  </a:lnTo>
                  <a:lnTo>
                    <a:pt x="805154" y="93980"/>
                  </a:lnTo>
                  <a:lnTo>
                    <a:pt x="805154" y="166370"/>
                  </a:lnTo>
                  <a:lnTo>
                    <a:pt x="1068476" y="166370"/>
                  </a:lnTo>
                  <a:lnTo>
                    <a:pt x="1068476" y="259080"/>
                  </a:lnTo>
                  <a:lnTo>
                    <a:pt x="1132332" y="259080"/>
                  </a:lnTo>
                  <a:lnTo>
                    <a:pt x="1132332" y="166370"/>
                  </a:lnTo>
                  <a:lnTo>
                    <a:pt x="1132332" y="93980"/>
                  </a:lnTo>
                  <a:lnTo>
                    <a:pt x="1132332" y="0"/>
                  </a:lnTo>
                  <a:close/>
                </a:path>
              </a:pathLst>
            </a:custGeom>
            <a:solidFill>
              <a:srgbClr val="FDFDF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777984" y="5602222"/>
              <a:ext cx="2414016" cy="1207006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6344" y="5602222"/>
              <a:ext cx="7235952" cy="12070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154924" y="5833872"/>
              <a:ext cx="1872996" cy="687324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976627" cy="5096256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10267739" y="295651"/>
            <a:ext cx="523875" cy="258445"/>
          </a:xfrm>
          <a:custGeom>
            <a:avLst/>
            <a:gdLst/>
            <a:ahLst/>
            <a:cxnLst/>
            <a:rect l="l" t="t" r="r" b="b"/>
            <a:pathLst>
              <a:path w="523875" h="258445">
                <a:moveTo>
                  <a:pt x="197918" y="232435"/>
                </a:moveTo>
                <a:lnTo>
                  <a:pt x="144947" y="232435"/>
                </a:lnTo>
                <a:lnTo>
                  <a:pt x="199755" y="257117"/>
                </a:lnTo>
                <a:lnTo>
                  <a:pt x="203877" y="257865"/>
                </a:lnTo>
                <a:lnTo>
                  <a:pt x="218028" y="249825"/>
                </a:lnTo>
                <a:lnTo>
                  <a:pt x="214281" y="247020"/>
                </a:lnTo>
                <a:lnTo>
                  <a:pt x="197918" y="232435"/>
                </a:lnTo>
                <a:close/>
              </a:path>
              <a:path w="523875" h="258445">
                <a:moveTo>
                  <a:pt x="460973" y="179984"/>
                </a:moveTo>
                <a:lnTo>
                  <a:pt x="311256" y="179984"/>
                </a:lnTo>
                <a:lnTo>
                  <a:pt x="389196" y="194003"/>
                </a:lnTo>
                <a:lnTo>
                  <a:pt x="480450" y="240101"/>
                </a:lnTo>
                <a:lnTo>
                  <a:pt x="485371" y="238971"/>
                </a:lnTo>
                <a:lnTo>
                  <a:pt x="491887" y="235544"/>
                </a:lnTo>
                <a:lnTo>
                  <a:pt x="496924" y="231451"/>
                </a:lnTo>
                <a:lnTo>
                  <a:pt x="497412" y="228322"/>
                </a:lnTo>
                <a:lnTo>
                  <a:pt x="452447" y="184283"/>
                </a:lnTo>
                <a:lnTo>
                  <a:pt x="460973" y="179984"/>
                </a:lnTo>
                <a:close/>
              </a:path>
              <a:path w="523875" h="258445">
                <a:moveTo>
                  <a:pt x="50884" y="190077"/>
                </a:moveTo>
                <a:lnTo>
                  <a:pt x="44003" y="190473"/>
                </a:lnTo>
                <a:lnTo>
                  <a:pt x="37369" y="192884"/>
                </a:lnTo>
                <a:lnTo>
                  <a:pt x="33440" y="195787"/>
                </a:lnTo>
                <a:lnTo>
                  <a:pt x="34675" y="197654"/>
                </a:lnTo>
                <a:lnTo>
                  <a:pt x="118998" y="223460"/>
                </a:lnTo>
                <a:lnTo>
                  <a:pt x="112064" y="226451"/>
                </a:lnTo>
                <a:lnTo>
                  <a:pt x="116748" y="235800"/>
                </a:lnTo>
                <a:lnTo>
                  <a:pt x="123681" y="232808"/>
                </a:lnTo>
                <a:lnTo>
                  <a:pt x="144947" y="232435"/>
                </a:lnTo>
                <a:lnTo>
                  <a:pt x="197918" y="232435"/>
                </a:lnTo>
                <a:lnTo>
                  <a:pt x="190575" y="225890"/>
                </a:lnTo>
                <a:lnTo>
                  <a:pt x="222555" y="218664"/>
                </a:lnTo>
                <a:lnTo>
                  <a:pt x="253164" y="208055"/>
                </a:lnTo>
                <a:lnTo>
                  <a:pt x="264928" y="202801"/>
                </a:lnTo>
                <a:lnTo>
                  <a:pt x="133331" y="202801"/>
                </a:lnTo>
                <a:lnTo>
                  <a:pt x="50884" y="190077"/>
                </a:lnTo>
                <a:close/>
              </a:path>
              <a:path w="523875" h="258445">
                <a:moveTo>
                  <a:pt x="142986" y="126324"/>
                </a:moveTo>
                <a:lnTo>
                  <a:pt x="138490" y="127632"/>
                </a:lnTo>
                <a:lnTo>
                  <a:pt x="126399" y="136044"/>
                </a:lnTo>
                <a:lnTo>
                  <a:pt x="127711" y="140443"/>
                </a:lnTo>
                <a:lnTo>
                  <a:pt x="133331" y="202801"/>
                </a:lnTo>
                <a:lnTo>
                  <a:pt x="264928" y="202801"/>
                </a:lnTo>
                <a:lnTo>
                  <a:pt x="282648" y="194887"/>
                </a:lnTo>
                <a:lnTo>
                  <a:pt x="311256" y="179984"/>
                </a:lnTo>
                <a:lnTo>
                  <a:pt x="460973" y="179984"/>
                </a:lnTo>
                <a:lnTo>
                  <a:pt x="461715" y="179610"/>
                </a:lnTo>
                <a:lnTo>
                  <a:pt x="466961" y="174189"/>
                </a:lnTo>
                <a:lnTo>
                  <a:pt x="467048" y="173716"/>
                </a:lnTo>
                <a:lnTo>
                  <a:pt x="183080" y="173716"/>
                </a:lnTo>
                <a:lnTo>
                  <a:pt x="181394" y="171286"/>
                </a:lnTo>
                <a:lnTo>
                  <a:pt x="179333" y="170912"/>
                </a:lnTo>
                <a:lnTo>
                  <a:pt x="147008" y="127072"/>
                </a:lnTo>
                <a:lnTo>
                  <a:pt x="142986" y="126324"/>
                </a:lnTo>
                <a:close/>
              </a:path>
              <a:path w="523875" h="258445">
                <a:moveTo>
                  <a:pt x="185516" y="172033"/>
                </a:moveTo>
                <a:lnTo>
                  <a:pt x="183080" y="173716"/>
                </a:lnTo>
                <a:lnTo>
                  <a:pt x="467048" y="173716"/>
                </a:lnTo>
                <a:lnTo>
                  <a:pt x="467289" y="172407"/>
                </a:lnTo>
                <a:lnTo>
                  <a:pt x="187577" y="172407"/>
                </a:lnTo>
                <a:lnTo>
                  <a:pt x="185516" y="172033"/>
                </a:lnTo>
                <a:close/>
              </a:path>
              <a:path w="523875" h="258445">
                <a:moveTo>
                  <a:pt x="17905" y="44513"/>
                </a:moveTo>
                <a:lnTo>
                  <a:pt x="11784" y="45755"/>
                </a:lnTo>
                <a:lnTo>
                  <a:pt x="4776" y="49817"/>
                </a:lnTo>
                <a:lnTo>
                  <a:pt x="0" y="54686"/>
                </a:lnTo>
                <a:lnTo>
                  <a:pt x="572" y="58346"/>
                </a:lnTo>
                <a:lnTo>
                  <a:pt x="176710" y="115470"/>
                </a:lnTo>
                <a:lnTo>
                  <a:pt x="221875" y="146886"/>
                </a:lnTo>
                <a:lnTo>
                  <a:pt x="187577" y="172407"/>
                </a:lnTo>
                <a:lnTo>
                  <a:pt x="467289" y="172407"/>
                </a:lnTo>
                <a:lnTo>
                  <a:pt x="468459" y="166052"/>
                </a:lnTo>
                <a:lnTo>
                  <a:pt x="467523" y="159510"/>
                </a:lnTo>
                <a:lnTo>
                  <a:pt x="467056" y="157915"/>
                </a:lnTo>
                <a:lnTo>
                  <a:pt x="423307" y="157915"/>
                </a:lnTo>
                <a:lnTo>
                  <a:pt x="398289" y="132206"/>
                </a:lnTo>
                <a:lnTo>
                  <a:pt x="433103" y="111606"/>
                </a:lnTo>
                <a:lnTo>
                  <a:pt x="452916" y="98086"/>
                </a:lnTo>
                <a:lnTo>
                  <a:pt x="302813" y="98086"/>
                </a:lnTo>
                <a:lnTo>
                  <a:pt x="298691" y="97338"/>
                </a:lnTo>
                <a:lnTo>
                  <a:pt x="297511" y="89402"/>
                </a:lnTo>
                <a:lnTo>
                  <a:pt x="297425" y="88827"/>
                </a:lnTo>
                <a:lnTo>
                  <a:pt x="251477" y="88827"/>
                </a:lnTo>
                <a:lnTo>
                  <a:pt x="17905" y="44513"/>
                </a:lnTo>
                <a:close/>
              </a:path>
              <a:path w="523875" h="258445">
                <a:moveTo>
                  <a:pt x="452909" y="146325"/>
                </a:moveTo>
                <a:lnTo>
                  <a:pt x="423307" y="157915"/>
                </a:lnTo>
                <a:lnTo>
                  <a:pt x="467056" y="157915"/>
                </a:lnTo>
                <a:lnTo>
                  <a:pt x="466211" y="155023"/>
                </a:lnTo>
                <a:lnTo>
                  <a:pt x="462464" y="152307"/>
                </a:lnTo>
                <a:lnTo>
                  <a:pt x="459092" y="147447"/>
                </a:lnTo>
                <a:lnTo>
                  <a:pt x="452909" y="146325"/>
                </a:lnTo>
                <a:close/>
              </a:path>
              <a:path w="523875" h="258445">
                <a:moveTo>
                  <a:pt x="491404" y="0"/>
                </a:moveTo>
                <a:lnTo>
                  <a:pt x="480857" y="710"/>
                </a:lnTo>
                <a:lnTo>
                  <a:pt x="481630" y="710"/>
                </a:lnTo>
                <a:lnTo>
                  <a:pt x="472769" y="1883"/>
                </a:lnTo>
                <a:lnTo>
                  <a:pt x="431718" y="17959"/>
                </a:lnTo>
                <a:lnTo>
                  <a:pt x="377492" y="48165"/>
                </a:lnTo>
                <a:lnTo>
                  <a:pt x="366276" y="55621"/>
                </a:lnTo>
                <a:lnTo>
                  <a:pt x="343075" y="70473"/>
                </a:lnTo>
                <a:lnTo>
                  <a:pt x="331865" y="77986"/>
                </a:lnTo>
                <a:lnTo>
                  <a:pt x="302813" y="98086"/>
                </a:lnTo>
                <a:lnTo>
                  <a:pt x="452916" y="98086"/>
                </a:lnTo>
                <a:lnTo>
                  <a:pt x="465643" y="89402"/>
                </a:lnTo>
                <a:lnTo>
                  <a:pt x="494511" y="63359"/>
                </a:lnTo>
                <a:lnTo>
                  <a:pt x="518308" y="31242"/>
                </a:lnTo>
                <a:lnTo>
                  <a:pt x="523533" y="17206"/>
                </a:lnTo>
                <a:lnTo>
                  <a:pt x="523134" y="9100"/>
                </a:lnTo>
                <a:lnTo>
                  <a:pt x="516831" y="5098"/>
                </a:lnTo>
                <a:lnTo>
                  <a:pt x="504344" y="3378"/>
                </a:lnTo>
                <a:lnTo>
                  <a:pt x="498950" y="710"/>
                </a:lnTo>
                <a:lnTo>
                  <a:pt x="491404" y="0"/>
                </a:lnTo>
                <a:close/>
              </a:path>
              <a:path w="523875" h="258445">
                <a:moveTo>
                  <a:pt x="281595" y="76395"/>
                </a:moveTo>
                <a:lnTo>
                  <a:pt x="270500" y="77425"/>
                </a:lnTo>
                <a:lnTo>
                  <a:pt x="263943" y="78359"/>
                </a:lnTo>
                <a:lnTo>
                  <a:pt x="258684" y="83780"/>
                </a:lnTo>
                <a:lnTo>
                  <a:pt x="251477" y="88827"/>
                </a:lnTo>
                <a:lnTo>
                  <a:pt x="297425" y="88827"/>
                </a:lnTo>
                <a:lnTo>
                  <a:pt x="296975" y="85800"/>
                </a:lnTo>
                <a:lnTo>
                  <a:pt x="290848" y="79003"/>
                </a:lnTo>
                <a:lnTo>
                  <a:pt x="281595" y="76395"/>
                </a:lnTo>
                <a:close/>
              </a:path>
            </a:pathLst>
          </a:custGeom>
          <a:solidFill>
            <a:srgbClr val="27408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0352915" y="604470"/>
            <a:ext cx="379730" cy="25400"/>
          </a:xfrm>
          <a:custGeom>
            <a:avLst/>
            <a:gdLst/>
            <a:ahLst/>
            <a:cxnLst/>
            <a:rect l="l" t="t" r="r" b="b"/>
            <a:pathLst>
              <a:path w="379729" h="25400">
                <a:moveTo>
                  <a:pt x="373866" y="0"/>
                </a:moveTo>
                <a:lnTo>
                  <a:pt x="12460" y="0"/>
                </a:lnTo>
                <a:lnTo>
                  <a:pt x="5578" y="0"/>
                </a:lnTo>
                <a:lnTo>
                  <a:pt x="0" y="5567"/>
                </a:lnTo>
                <a:lnTo>
                  <a:pt x="0" y="19302"/>
                </a:lnTo>
                <a:lnTo>
                  <a:pt x="5578" y="24869"/>
                </a:lnTo>
                <a:lnTo>
                  <a:pt x="373866" y="24870"/>
                </a:lnTo>
                <a:lnTo>
                  <a:pt x="379449" y="19303"/>
                </a:lnTo>
                <a:lnTo>
                  <a:pt x="379449" y="5568"/>
                </a:lnTo>
                <a:lnTo>
                  <a:pt x="373866" y="0"/>
                </a:lnTo>
                <a:close/>
              </a:path>
            </a:pathLst>
          </a:custGeom>
          <a:solidFill>
            <a:srgbClr val="F6931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5" name="object 5"/>
          <p:cNvGrpSpPr/>
          <p:nvPr/>
        </p:nvGrpSpPr>
        <p:grpSpPr>
          <a:xfrm>
            <a:off x="11021567" y="295853"/>
            <a:ext cx="345440" cy="334010"/>
            <a:chOff x="11021567" y="295853"/>
            <a:chExt cx="345440" cy="334010"/>
          </a:xfrm>
        </p:grpSpPr>
        <p:sp>
          <p:nvSpPr>
            <p:cNvPr id="6" name="object 6"/>
            <p:cNvSpPr/>
            <p:nvPr/>
          </p:nvSpPr>
          <p:spPr>
            <a:xfrm>
              <a:off x="11071165" y="441910"/>
              <a:ext cx="295275" cy="187960"/>
            </a:xfrm>
            <a:custGeom>
              <a:avLst/>
              <a:gdLst/>
              <a:ahLst/>
              <a:cxnLst/>
              <a:rect l="l" t="t" r="r" b="b"/>
              <a:pathLst>
                <a:path w="295275" h="187959">
                  <a:moveTo>
                    <a:pt x="262730" y="0"/>
                  </a:moveTo>
                  <a:lnTo>
                    <a:pt x="173623" y="23761"/>
                  </a:lnTo>
                  <a:lnTo>
                    <a:pt x="209768" y="42948"/>
                  </a:lnTo>
                  <a:lnTo>
                    <a:pt x="202372" y="61444"/>
                  </a:lnTo>
                  <a:lnTo>
                    <a:pt x="173554" y="108051"/>
                  </a:lnTo>
                  <a:lnTo>
                    <a:pt x="135852" y="138921"/>
                  </a:lnTo>
                  <a:lnTo>
                    <a:pt x="88981" y="153322"/>
                  </a:lnTo>
                  <a:lnTo>
                    <a:pt x="74500" y="154271"/>
                  </a:lnTo>
                  <a:lnTo>
                    <a:pt x="60154" y="154006"/>
                  </a:lnTo>
                  <a:lnTo>
                    <a:pt x="16270" y="145489"/>
                  </a:lnTo>
                  <a:lnTo>
                    <a:pt x="8289" y="143096"/>
                  </a:lnTo>
                  <a:lnTo>
                    <a:pt x="0" y="140636"/>
                  </a:lnTo>
                  <a:lnTo>
                    <a:pt x="35953" y="168262"/>
                  </a:lnTo>
                  <a:lnTo>
                    <a:pt x="84576" y="185456"/>
                  </a:lnTo>
                  <a:lnTo>
                    <a:pt x="91369" y="186164"/>
                  </a:lnTo>
                  <a:lnTo>
                    <a:pt x="97963" y="187516"/>
                  </a:lnTo>
                  <a:lnTo>
                    <a:pt x="127772" y="187516"/>
                  </a:lnTo>
                  <a:lnTo>
                    <a:pt x="133720" y="186164"/>
                  </a:lnTo>
                  <a:lnTo>
                    <a:pt x="139737" y="185005"/>
                  </a:lnTo>
                  <a:lnTo>
                    <a:pt x="176380" y="172094"/>
                  </a:lnTo>
                  <a:lnTo>
                    <a:pt x="220191" y="136576"/>
                  </a:lnTo>
                  <a:lnTo>
                    <a:pt x="246561" y="97950"/>
                  </a:lnTo>
                  <a:lnTo>
                    <a:pt x="258076" y="74118"/>
                  </a:lnTo>
                  <a:lnTo>
                    <a:pt x="259558" y="71671"/>
                  </a:lnTo>
                  <a:lnTo>
                    <a:pt x="260920" y="68967"/>
                  </a:lnTo>
                  <a:lnTo>
                    <a:pt x="269530" y="73263"/>
                  </a:lnTo>
                  <a:lnTo>
                    <a:pt x="295255" y="86153"/>
                  </a:lnTo>
                  <a:lnTo>
                    <a:pt x="295255" y="82488"/>
                  </a:lnTo>
                  <a:lnTo>
                    <a:pt x="294867" y="82290"/>
                  </a:lnTo>
                  <a:lnTo>
                    <a:pt x="294350" y="82230"/>
                  </a:lnTo>
                  <a:lnTo>
                    <a:pt x="294220" y="81973"/>
                  </a:lnTo>
                  <a:lnTo>
                    <a:pt x="289137" y="68680"/>
                  </a:lnTo>
                  <a:lnTo>
                    <a:pt x="273920" y="28715"/>
                  </a:lnTo>
                  <a:lnTo>
                    <a:pt x="262730" y="0"/>
                  </a:lnTo>
                  <a:close/>
                </a:path>
              </a:pathLst>
            </a:custGeom>
            <a:solidFill>
              <a:srgbClr val="F6931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021567" y="295853"/>
              <a:ext cx="315690" cy="277549"/>
            </a:xfrm>
            <a:prstGeom prst="rect">
              <a:avLst/>
            </a:prstGeom>
          </p:spPr>
        </p:pic>
      </p:grpSp>
      <p:grpSp>
        <p:nvGrpSpPr>
          <p:cNvPr id="8" name="object 8"/>
          <p:cNvGrpSpPr/>
          <p:nvPr/>
        </p:nvGrpSpPr>
        <p:grpSpPr>
          <a:xfrm>
            <a:off x="11596115" y="261060"/>
            <a:ext cx="349885" cy="333375"/>
            <a:chOff x="11596115" y="261060"/>
            <a:chExt cx="349885" cy="333375"/>
          </a:xfrm>
        </p:grpSpPr>
        <p:sp>
          <p:nvSpPr>
            <p:cNvPr id="9" name="object 9"/>
            <p:cNvSpPr/>
            <p:nvPr/>
          </p:nvSpPr>
          <p:spPr>
            <a:xfrm>
              <a:off x="11596103" y="299097"/>
              <a:ext cx="349885" cy="295275"/>
            </a:xfrm>
            <a:custGeom>
              <a:avLst/>
              <a:gdLst/>
              <a:ahLst/>
              <a:cxnLst/>
              <a:rect l="l" t="t" r="r" b="b"/>
              <a:pathLst>
                <a:path w="349884" h="295275">
                  <a:moveTo>
                    <a:pt x="80010" y="189839"/>
                  </a:moveTo>
                  <a:lnTo>
                    <a:pt x="48234" y="221488"/>
                  </a:lnTo>
                  <a:lnTo>
                    <a:pt x="23660" y="232575"/>
                  </a:lnTo>
                  <a:lnTo>
                    <a:pt x="23660" y="292392"/>
                  </a:lnTo>
                  <a:lnTo>
                    <a:pt x="26416" y="295275"/>
                  </a:lnTo>
                  <a:lnTo>
                    <a:pt x="77127" y="295275"/>
                  </a:lnTo>
                  <a:lnTo>
                    <a:pt x="80010" y="292468"/>
                  </a:lnTo>
                  <a:lnTo>
                    <a:pt x="80010" y="189839"/>
                  </a:lnTo>
                  <a:close/>
                </a:path>
                <a:path w="349884" h="295275">
                  <a:moveTo>
                    <a:pt x="158178" y="230162"/>
                  </a:moveTo>
                  <a:lnTo>
                    <a:pt x="101828" y="189128"/>
                  </a:lnTo>
                  <a:lnTo>
                    <a:pt x="101828" y="292392"/>
                  </a:lnTo>
                  <a:lnTo>
                    <a:pt x="104648" y="295275"/>
                  </a:lnTo>
                  <a:lnTo>
                    <a:pt x="155359" y="295275"/>
                  </a:lnTo>
                  <a:lnTo>
                    <a:pt x="158178" y="292468"/>
                  </a:lnTo>
                  <a:lnTo>
                    <a:pt x="158178" y="230162"/>
                  </a:lnTo>
                  <a:close/>
                </a:path>
                <a:path w="349884" h="295275">
                  <a:moveTo>
                    <a:pt x="236410" y="169024"/>
                  </a:moveTo>
                  <a:lnTo>
                    <a:pt x="186220" y="218935"/>
                  </a:lnTo>
                  <a:lnTo>
                    <a:pt x="184315" y="220891"/>
                  </a:lnTo>
                  <a:lnTo>
                    <a:pt x="182219" y="222529"/>
                  </a:lnTo>
                  <a:lnTo>
                    <a:pt x="179997" y="223964"/>
                  </a:lnTo>
                  <a:lnTo>
                    <a:pt x="179997" y="292404"/>
                  </a:lnTo>
                  <a:lnTo>
                    <a:pt x="182816" y="295275"/>
                  </a:lnTo>
                  <a:lnTo>
                    <a:pt x="233527" y="295275"/>
                  </a:lnTo>
                  <a:lnTo>
                    <a:pt x="236410" y="292468"/>
                  </a:lnTo>
                  <a:lnTo>
                    <a:pt x="236410" y="169024"/>
                  </a:lnTo>
                  <a:close/>
                </a:path>
                <a:path w="349884" h="295275">
                  <a:moveTo>
                    <a:pt x="314579" y="99288"/>
                  </a:moveTo>
                  <a:lnTo>
                    <a:pt x="313131" y="98056"/>
                  </a:lnTo>
                  <a:lnTo>
                    <a:pt x="311238" y="96291"/>
                  </a:lnTo>
                  <a:lnTo>
                    <a:pt x="310324" y="95313"/>
                  </a:lnTo>
                  <a:lnTo>
                    <a:pt x="258165" y="147243"/>
                  </a:lnTo>
                  <a:lnTo>
                    <a:pt x="258165" y="292404"/>
                  </a:lnTo>
                  <a:lnTo>
                    <a:pt x="260985" y="295275"/>
                  </a:lnTo>
                  <a:lnTo>
                    <a:pt x="311696" y="295275"/>
                  </a:lnTo>
                  <a:lnTo>
                    <a:pt x="314579" y="292468"/>
                  </a:lnTo>
                  <a:lnTo>
                    <a:pt x="314579" y="99288"/>
                  </a:lnTo>
                  <a:close/>
                </a:path>
                <a:path w="349884" h="295275">
                  <a:moveTo>
                    <a:pt x="349300" y="8877"/>
                  </a:moveTo>
                  <a:lnTo>
                    <a:pt x="348322" y="5676"/>
                  </a:lnTo>
                  <a:lnTo>
                    <a:pt x="346087" y="3390"/>
                  </a:lnTo>
                  <a:lnTo>
                    <a:pt x="344068" y="1181"/>
                  </a:lnTo>
                  <a:lnTo>
                    <a:pt x="340918" y="0"/>
                  </a:lnTo>
                  <a:lnTo>
                    <a:pt x="335737" y="0"/>
                  </a:lnTo>
                  <a:lnTo>
                    <a:pt x="320471" y="711"/>
                  </a:lnTo>
                  <a:lnTo>
                    <a:pt x="289953" y="2171"/>
                  </a:lnTo>
                  <a:lnTo>
                    <a:pt x="271983" y="2997"/>
                  </a:lnTo>
                  <a:lnTo>
                    <a:pt x="260057" y="15849"/>
                  </a:lnTo>
                  <a:lnTo>
                    <a:pt x="264248" y="20091"/>
                  </a:lnTo>
                  <a:lnTo>
                    <a:pt x="266293" y="22047"/>
                  </a:lnTo>
                  <a:lnTo>
                    <a:pt x="271399" y="27203"/>
                  </a:lnTo>
                  <a:lnTo>
                    <a:pt x="274866" y="30784"/>
                  </a:lnTo>
                  <a:lnTo>
                    <a:pt x="278472" y="34378"/>
                  </a:lnTo>
                  <a:lnTo>
                    <a:pt x="282079" y="37833"/>
                  </a:lnTo>
                  <a:lnTo>
                    <a:pt x="158953" y="160489"/>
                  </a:lnTo>
                  <a:lnTo>
                    <a:pt x="103657" y="105422"/>
                  </a:lnTo>
                  <a:lnTo>
                    <a:pt x="100380" y="102095"/>
                  </a:lnTo>
                  <a:lnTo>
                    <a:pt x="95935" y="100266"/>
                  </a:lnTo>
                  <a:lnTo>
                    <a:pt x="86499" y="100266"/>
                  </a:lnTo>
                  <a:lnTo>
                    <a:pt x="82105" y="102095"/>
                  </a:lnTo>
                  <a:lnTo>
                    <a:pt x="78828" y="105422"/>
                  </a:lnTo>
                  <a:lnTo>
                    <a:pt x="5118" y="178689"/>
                  </a:lnTo>
                  <a:lnTo>
                    <a:pt x="1282" y="184480"/>
                  </a:lnTo>
                  <a:lnTo>
                    <a:pt x="0" y="191084"/>
                  </a:lnTo>
                  <a:lnTo>
                    <a:pt x="1282" y="197675"/>
                  </a:lnTo>
                  <a:lnTo>
                    <a:pt x="5118" y="203479"/>
                  </a:lnTo>
                  <a:lnTo>
                    <a:pt x="8458" y="206743"/>
                  </a:lnTo>
                  <a:lnTo>
                    <a:pt x="11734" y="210070"/>
                  </a:lnTo>
                  <a:lnTo>
                    <a:pt x="16192" y="211899"/>
                  </a:lnTo>
                  <a:lnTo>
                    <a:pt x="25628" y="211899"/>
                  </a:lnTo>
                  <a:lnTo>
                    <a:pt x="30010" y="210070"/>
                  </a:lnTo>
                  <a:lnTo>
                    <a:pt x="91211" y="149136"/>
                  </a:lnTo>
                  <a:lnTo>
                    <a:pt x="149783" y="207454"/>
                  </a:lnTo>
                  <a:lnTo>
                    <a:pt x="154241" y="209346"/>
                  </a:lnTo>
                  <a:lnTo>
                    <a:pt x="163741" y="209346"/>
                  </a:lnTo>
                  <a:lnTo>
                    <a:pt x="168071" y="207454"/>
                  </a:lnTo>
                  <a:lnTo>
                    <a:pt x="171475" y="204190"/>
                  </a:lnTo>
                  <a:lnTo>
                    <a:pt x="310324" y="65887"/>
                  </a:lnTo>
                  <a:lnTo>
                    <a:pt x="326047" y="81483"/>
                  </a:lnTo>
                  <a:lnTo>
                    <a:pt x="327875" y="83375"/>
                  </a:lnTo>
                  <a:lnTo>
                    <a:pt x="330504" y="85915"/>
                  </a:lnTo>
                  <a:lnTo>
                    <a:pt x="336067" y="85915"/>
                  </a:lnTo>
                  <a:lnTo>
                    <a:pt x="346710" y="62407"/>
                  </a:lnTo>
                  <a:lnTo>
                    <a:pt x="347154" y="52552"/>
                  </a:lnTo>
                  <a:lnTo>
                    <a:pt x="348119" y="32816"/>
                  </a:lnTo>
                  <a:lnTo>
                    <a:pt x="349046" y="12979"/>
                  </a:lnTo>
                  <a:lnTo>
                    <a:pt x="349300" y="8877"/>
                  </a:lnTo>
                  <a:close/>
                </a:path>
              </a:pathLst>
            </a:custGeom>
            <a:solidFill>
              <a:srgbClr val="27408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1725650" y="261060"/>
              <a:ext cx="78629" cy="134840"/>
            </a:xfrm>
            <a:prstGeom prst="rect">
              <a:avLst/>
            </a:prstGeom>
          </p:spPr>
        </p:pic>
      </p:grp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71500" y="5625084"/>
            <a:ext cx="7382256" cy="71323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773156" y="5769864"/>
            <a:ext cx="1178044" cy="54864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660892" y="5768340"/>
            <a:ext cx="1525524" cy="559308"/>
          </a:xfrm>
          <a:prstGeom prst="rect">
            <a:avLst/>
          </a:prstGeom>
        </p:spPr>
      </p:pic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767283" y="677926"/>
            <a:ext cx="6494780" cy="12230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750"/>
              </a:lnSpc>
              <a:spcBef>
                <a:spcPts val="105"/>
              </a:spcBef>
            </a:pPr>
            <a:r>
              <a:rPr sz="3200" dirty="0">
                <a:solidFill>
                  <a:srgbClr val="DD5A94"/>
                </a:solidFill>
              </a:rPr>
              <a:t>CASE </a:t>
            </a:r>
            <a:r>
              <a:rPr sz="3200" spc="-10" dirty="0">
                <a:solidFill>
                  <a:srgbClr val="DD5A94"/>
                </a:solidFill>
              </a:rPr>
              <a:t>STUDY</a:t>
            </a:r>
            <a:endParaRPr sz="3200"/>
          </a:p>
          <a:p>
            <a:pPr marL="12700">
              <a:lnSpc>
                <a:spcPts val="5670"/>
              </a:lnSpc>
            </a:pP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MARKET</a:t>
            </a:r>
            <a:r>
              <a:rPr sz="4800" b="0" spc="-18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dirty="0">
                <a:solidFill>
                  <a:srgbClr val="073D88"/>
                </a:solidFill>
                <a:latin typeface="Calibri"/>
                <a:cs typeface="Calibri"/>
              </a:rPr>
              <a:t>ENTRY</a:t>
            </a:r>
            <a:r>
              <a:rPr sz="4800" b="0" spc="-185" dirty="0">
                <a:solidFill>
                  <a:srgbClr val="073D88"/>
                </a:solidFill>
                <a:latin typeface="Calibri"/>
                <a:cs typeface="Calibri"/>
              </a:rPr>
              <a:t> </a:t>
            </a:r>
            <a:r>
              <a:rPr sz="4800" b="0" spc="-35" dirty="0">
                <a:solidFill>
                  <a:srgbClr val="073D88"/>
                </a:solidFill>
                <a:latin typeface="Calibri"/>
                <a:cs typeface="Calibri"/>
              </a:rPr>
              <a:t>STRATEGY</a:t>
            </a:r>
            <a:endParaRPr sz="48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3081" y="2230755"/>
            <a:ext cx="8569325" cy="2265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4100"/>
              </a:lnSpc>
              <a:spcBef>
                <a:spcPts val="100"/>
              </a:spcBef>
            </a:pP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company</a:t>
            </a:r>
            <a:r>
              <a:rPr sz="2400" b="0" spc="-2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just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got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hot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e-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lead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via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website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from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potential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buyer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in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5" dirty="0">
                <a:solidFill>
                  <a:srgbClr val="002060"/>
                </a:solidFill>
                <a:latin typeface="Calibri Light"/>
                <a:cs typeface="Calibri Light"/>
              </a:rPr>
              <a:t>Germany.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They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want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service,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400" b="0" spc="-3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if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sale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is</a:t>
            </a:r>
            <a:r>
              <a:rPr sz="24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finalized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5" dirty="0">
                <a:solidFill>
                  <a:srgbClr val="002060"/>
                </a:solidFill>
                <a:latin typeface="Calibri Light"/>
                <a:cs typeface="Calibri Light"/>
              </a:rPr>
              <a:t>it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would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be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worth</a:t>
            </a:r>
            <a:r>
              <a:rPr sz="2400" b="0" spc="-7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$120,000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400" b="0" spc="-7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company’s</a:t>
            </a:r>
            <a:r>
              <a:rPr sz="24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bottom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line.</a:t>
            </a:r>
            <a:r>
              <a:rPr sz="24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Your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head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salesperson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is</a:t>
            </a:r>
            <a:r>
              <a:rPr sz="2400" b="0" spc="-7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excited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and</a:t>
            </a:r>
            <a:r>
              <a:rPr sz="24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is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pushing</a:t>
            </a:r>
            <a:r>
              <a:rPr sz="24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you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hard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to</a:t>
            </a:r>
            <a:r>
              <a:rPr sz="2400" b="0" spc="-6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complete</a:t>
            </a:r>
            <a:r>
              <a:rPr sz="2400" b="0" spc="-4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the</a:t>
            </a:r>
            <a:r>
              <a:rPr sz="2400" b="0" spc="-6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10" dirty="0">
                <a:solidFill>
                  <a:srgbClr val="002060"/>
                </a:solidFill>
                <a:latin typeface="Calibri Light"/>
                <a:cs typeface="Calibri Light"/>
              </a:rPr>
              <a:t>deal.</a:t>
            </a:r>
            <a:endParaRPr sz="2400" dirty="0">
              <a:solidFill>
                <a:srgbClr val="002060"/>
              </a:solidFill>
              <a:latin typeface="Calibri Light"/>
              <a:cs typeface="Calibri Light"/>
            </a:endParaRPr>
          </a:p>
          <a:p>
            <a:pPr marL="12700">
              <a:lnSpc>
                <a:spcPct val="100000"/>
              </a:lnSpc>
              <a:spcBef>
                <a:spcPts val="1610"/>
              </a:spcBef>
            </a:pP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What</a:t>
            </a:r>
            <a:r>
              <a:rPr sz="2400" b="0" spc="-55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do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you</a:t>
            </a:r>
            <a:r>
              <a:rPr sz="2400" b="0" spc="-4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dirty="0">
                <a:solidFill>
                  <a:srgbClr val="002060"/>
                </a:solidFill>
                <a:latin typeface="Calibri Light"/>
                <a:cs typeface="Calibri Light"/>
              </a:rPr>
              <a:t>do</a:t>
            </a:r>
            <a:r>
              <a:rPr sz="2400" b="0" spc="-50" dirty="0">
                <a:solidFill>
                  <a:srgbClr val="002060"/>
                </a:solidFill>
                <a:latin typeface="Calibri Light"/>
                <a:cs typeface="Calibri Light"/>
              </a:rPr>
              <a:t> </a:t>
            </a:r>
            <a:r>
              <a:rPr sz="2400" b="0" spc="-20" dirty="0">
                <a:solidFill>
                  <a:srgbClr val="002060"/>
                </a:solidFill>
                <a:latin typeface="Calibri Light"/>
                <a:cs typeface="Calibri Light"/>
              </a:rPr>
              <a:t>next?</a:t>
            </a:r>
            <a:endParaRPr sz="2400" dirty="0">
              <a:solidFill>
                <a:srgbClr val="002060"/>
              </a:solidFill>
              <a:latin typeface="Calibri Light"/>
              <a:cs typeface="Calibri Ligh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BEBDB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5975290C29154DA587A7961928EBC7" ma:contentTypeVersion="19" ma:contentTypeDescription="Create a new document." ma:contentTypeScope="" ma:versionID="582e9ae0307009be06d0deb7774d367a">
  <xsd:schema xmlns:xsd="http://www.w3.org/2001/XMLSchema" xmlns:xs="http://www.w3.org/2001/XMLSchema" xmlns:p="http://schemas.microsoft.com/office/2006/metadata/properties" xmlns:ns2="5a9b6815-6c83-451e-a334-71ac4a7ef9cf" xmlns:ns3="26aead38-b380-4354-9a2a-0f4498c702fe" xmlns:ns4="0ec83353-5e29-4069-bc0f-9a6e2c479a30" targetNamespace="http://schemas.microsoft.com/office/2006/metadata/properties" ma:root="true" ma:fieldsID="00718786220619833760f375eff4c2fd" ns2:_="" ns3:_="" ns4:_="">
    <xsd:import namespace="5a9b6815-6c83-451e-a334-71ac4a7ef9cf"/>
    <xsd:import namespace="26aead38-b380-4354-9a2a-0f4498c702fe"/>
    <xsd:import namespace="0ec83353-5e29-4069-bc0f-9a6e2c479a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9b6815-6c83-451e-a334-71ac4a7ef9c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aead38-b380-4354-9a2a-0f4498c702f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a638e1fd-8f95-40fa-ae71-073eba3c644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ec83353-5e29-4069-bc0f-9a6e2c479a30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c3c90be1-edf2-4a82-82ea-1a732d83265e}" ma:internalName="TaxCatchAll" ma:showField="CatchAllData" ma:web="0ec83353-5e29-4069-bc0f-9a6e2c479a3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5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6aead38-b380-4354-9a2a-0f4498c702fe">
      <Terms xmlns="http://schemas.microsoft.com/office/infopath/2007/PartnerControls"/>
    </lcf76f155ced4ddcb4097134ff3c332f>
    <TaxCatchAll xmlns="0ec83353-5e29-4069-bc0f-9a6e2c479a30" xsi:nil="true"/>
  </documentManagement>
</p:properties>
</file>

<file path=customXml/itemProps1.xml><?xml version="1.0" encoding="utf-8"?>
<ds:datastoreItem xmlns:ds="http://schemas.openxmlformats.org/officeDocument/2006/customXml" ds:itemID="{3262AA0B-8BEF-43ED-96FA-343E34AF940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FC55121-CFEE-4EC4-9B8A-097735F204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9b6815-6c83-451e-a334-71ac4a7ef9cf"/>
    <ds:schemaRef ds:uri="26aead38-b380-4354-9a2a-0f4498c702fe"/>
    <ds:schemaRef ds:uri="0ec83353-5e29-4069-bc0f-9a6e2c479a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FB38EE8-8AB1-4AD5-8B4C-D6A6DCFDDCD4}">
  <ds:schemaRefs>
    <ds:schemaRef ds:uri="http://schemas.microsoft.com/office/2006/metadata/properties"/>
    <ds:schemaRef ds:uri="http://schemas.microsoft.com/office/infopath/2007/PartnerControls"/>
    <ds:schemaRef ds:uri="26aead38-b380-4354-9a2a-0f4498c702fe"/>
    <ds:schemaRef ds:uri="0ec83353-5e29-4069-bc0f-9a6e2c479a3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1868</TotalTime>
  <Words>1181</Words>
  <Application>Microsoft Office PowerPoint</Application>
  <PresentationFormat>Widescreen</PresentationFormat>
  <Paragraphs>194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Aptos</vt:lpstr>
      <vt:lpstr>Arial</vt:lpstr>
      <vt:lpstr>Arial Black</vt:lpstr>
      <vt:lpstr>Calibri</vt:lpstr>
      <vt:lpstr>Calibri Light</vt:lpstr>
      <vt:lpstr>Roboto</vt:lpstr>
      <vt:lpstr>Times New Roman</vt:lpstr>
      <vt:lpstr>Wingdings</vt:lpstr>
      <vt:lpstr>Office Theme</vt:lpstr>
      <vt:lpstr>TAP ATLANTIC 2026 Day 1 – January 12, 2026</vt:lpstr>
      <vt:lpstr>Meet the Facilitators</vt:lpstr>
      <vt:lpstr>AVERAGE EXPORT SALES RESULTS ATTAINED BY TAP COMPANIES (pre-Covid)</vt:lpstr>
      <vt:lpstr>PowerPoint Presentation</vt:lpstr>
      <vt:lpstr>TAP SUCCESS STORY VIDEO</vt:lpstr>
      <vt:lpstr>COMPANY INTRODUCTIONS</vt:lpstr>
      <vt:lpstr>INTRODUCTIONS</vt:lpstr>
      <vt:lpstr>CASE STUDY &amp; WORKSHOP: International Market Entry Strategies</vt:lpstr>
      <vt:lpstr>CASE STUDY MARKET ENTRY STRATEGY</vt:lpstr>
      <vt:lpstr>INTERNATIONAL MARKET ENTRY: 4 + 1 MAIN OPTIONS</vt:lpstr>
      <vt:lpstr>WORKSHOP: International Market Entry Strategies</vt:lpstr>
      <vt:lpstr>MARKET ENTRY STRATEGY – GROUP 1</vt:lpstr>
      <vt:lpstr>MARKET ENTRY STRATEGY – GROUP 2</vt:lpstr>
      <vt:lpstr>MARKET ENTRY STRATEGY – GROUP 3</vt:lpstr>
      <vt:lpstr>PowerPoint Presentation</vt:lpstr>
      <vt:lpstr>BUSINESS MODEL CANVAS</vt:lpstr>
      <vt:lpstr>Business Model Canvas Now let’s talk about you!</vt:lpstr>
      <vt:lpstr>The BMC Explained</vt:lpstr>
      <vt:lpstr>Business Model Canvas</vt:lpstr>
      <vt:lpstr>The Business Model Canvas Designed by:</vt:lpstr>
      <vt:lpstr>PowerPoint Presentation</vt:lpstr>
      <vt:lpstr>WORKSHOP: Sketch out Business Model Canvas</vt:lpstr>
      <vt:lpstr>Review: Export Plan Template</vt:lpstr>
      <vt:lpstr>Day 2 Tomorrow:  Val prop review – be ready!  Government services  Trade resources  Marketing abroad  International SALES!  Legal &amp; tax considerations   Start time: 8:15am</vt:lpstr>
      <vt:lpstr>SURVEY – DAY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McCall</dc:creator>
  <cp:lastModifiedBy>Kristen Rivers</cp:lastModifiedBy>
  <cp:revision>11</cp:revision>
  <dcterms:created xsi:type="dcterms:W3CDTF">2025-01-13T16:57:58Z</dcterms:created>
  <dcterms:modified xsi:type="dcterms:W3CDTF">2026-01-09T14:48:57Z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2025-01-13T00:00:00Z</vt:filetime>
  </property>
  <property fmtid="{D5CDD505-2E9C-101B-9397-08002B2CF9AE}" pid="5" name="Producer">
    <vt:lpwstr>Microsoft® PowerPoint® 2016</vt:lpwstr>
  </property>
  <property fmtid="{D5CDD505-2E9C-101B-9397-08002B2CF9AE}" pid="6" name="ContentTypeId">
    <vt:lpwstr>0x010100425975290C29154DA587A7961928EBC7</vt:lpwstr>
  </property>
  <property fmtid="{D5CDD505-2E9C-101B-9397-08002B2CF9AE}" pid="7" name="MediaServiceImageTags">
    <vt:lpwstr/>
  </property>
</Properties>
</file>